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67" r:id="rId3"/>
    <p:sldId id="265" r:id="rId4"/>
    <p:sldId id="269" r:id="rId5"/>
    <p:sldId id="270" r:id="rId6"/>
    <p:sldId id="271" r:id="rId7"/>
    <p:sldId id="272" r:id="rId8"/>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塩田 珠美" initials="塩田" lastIdx="11" clrIdx="0">
    <p:extLst>
      <p:ext uri="{19B8F6BF-5375-455C-9EA6-DF929625EA0E}">
        <p15:presenceInfo xmlns:p15="http://schemas.microsoft.com/office/powerpoint/2012/main" userId="S-1-5-21-570355862-115929820-3291717202-1609" providerId="AD"/>
      </p:ext>
    </p:extLst>
  </p:cmAuthor>
  <p:cmAuthor id="2" name="mutsuo"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F1"/>
    <a:srgbClr val="2D7EF1"/>
    <a:srgbClr val="268EFF"/>
    <a:srgbClr val="6E85FE"/>
    <a:srgbClr val="7567FF"/>
    <a:srgbClr val="BAE9FF"/>
    <a:srgbClr val="62C7FE"/>
    <a:srgbClr val="50A7FF"/>
    <a:srgbClr val="F6BCBB"/>
    <a:srgbClr val="FE7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9" d="100"/>
          <a:sy n="109" d="100"/>
        </p:scale>
        <p:origin x="232" y="84"/>
      </p:cViewPr>
      <p:guideLst>
        <p:guide orient="horz" pos="2160"/>
        <p:guide pos="3120"/>
      </p:guideLst>
    </p:cSldViewPr>
  </p:slideViewPr>
  <p:notesTextViewPr>
    <p:cViewPr>
      <p:scale>
        <a:sx n="1" d="1"/>
        <a:sy n="1" d="1"/>
      </p:scale>
      <p:origin x="0" y="0"/>
    </p:cViewPr>
  </p:notesTextViewPr>
  <p:notesViewPr>
    <p:cSldViewPr snapToGrid="0" snapToObjects="1">
      <p:cViewPr varScale="1">
        <p:scale>
          <a:sx n="96" d="100"/>
          <a:sy n="96" d="100"/>
        </p:scale>
        <p:origin x="-4624" y="-11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244488B7-6C9B-B547-BE9D-9F76C1D2C5B6}" type="datetimeFigureOut">
              <a:rPr kumimoji="1" lang="ja-JP" altLang="en-US" smtClean="0"/>
              <a:t>2019/11/7</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05A0124E-7631-F94D-BAA2-13C1AD7BBDAA}" type="slidenum">
              <a:rPr kumimoji="1" lang="ja-JP" altLang="en-US" smtClean="0"/>
              <a:t>‹#›</a:t>
            </a:fld>
            <a:endParaRPr kumimoji="1" lang="ja-JP" altLang="en-US"/>
          </a:p>
        </p:txBody>
      </p:sp>
    </p:spTree>
    <p:extLst>
      <p:ext uri="{BB962C8B-B14F-4D97-AF65-F5344CB8AC3E}">
        <p14:creationId xmlns:p14="http://schemas.microsoft.com/office/powerpoint/2010/main" val="3118400252"/>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306457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68106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318123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405406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302839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1615413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17788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1857825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2970642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3180197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324705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216095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989012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2913659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64FA98-7F18-B846-8EB8-18BB7D04A35C}" type="datetimeFigureOut">
              <a:rPr kumimoji="1" lang="ja-JP" altLang="en-US" smtClean="0"/>
              <a:t>2019/11/7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196712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247961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185174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393726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132648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231832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189255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D1ABBC-A4C9-4B64-BC97-E31E877F57B4}" type="datetimeFigureOut">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5776B1-9E70-4CD4-B2B5-ACA735FA1C77}" type="slidenum">
              <a:rPr kumimoji="1" lang="ja-JP" altLang="en-US" smtClean="0"/>
              <a:t>‹#›</a:t>
            </a:fld>
            <a:endParaRPr kumimoji="1" lang="ja-JP" altLang="en-US"/>
          </a:p>
        </p:txBody>
      </p:sp>
    </p:spTree>
    <p:extLst>
      <p:ext uri="{BB962C8B-B14F-4D97-AF65-F5344CB8AC3E}">
        <p14:creationId xmlns:p14="http://schemas.microsoft.com/office/powerpoint/2010/main" val="220992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1ABBC-A4C9-4B64-BC97-E31E877F57B4}" type="datetimeFigureOut">
              <a:rPr kumimoji="1" lang="ja-JP" altLang="en-US" smtClean="0"/>
              <a:t>2019/11/7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776B1-9E70-4CD4-B2B5-ACA735FA1C77}" type="slidenum">
              <a:rPr kumimoji="1" lang="ja-JP" altLang="en-US" smtClean="0"/>
              <a:t>‹#›</a:t>
            </a:fld>
            <a:endParaRPr kumimoji="1" lang="ja-JP" altLang="en-US"/>
          </a:p>
        </p:txBody>
      </p:sp>
      <p:sp>
        <p:nvSpPr>
          <p:cNvPr id="10" name="正方形/長方形 9"/>
          <p:cNvSpPr/>
          <p:nvPr/>
        </p:nvSpPr>
        <p:spPr>
          <a:xfrm>
            <a:off x="10000" y="0"/>
            <a:ext cx="9896000" cy="6858000"/>
          </a:xfrm>
          <a:prstGeom prst="rect">
            <a:avLst/>
          </a:prstGeom>
          <a:pattFill prst="wdUpDiag">
            <a:fgClr>
              <a:srgbClr val="BAE9FF"/>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4739781" y="0"/>
            <a:ext cx="5166219" cy="1808480"/>
          </a:xfrm>
          <a:prstGeom prst="rect">
            <a:avLst/>
          </a:prstGeom>
          <a:solidFill>
            <a:srgbClr val="2D7EF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691645" y="972948"/>
            <a:ext cx="8532711" cy="5295771"/>
          </a:xfrm>
          <a:prstGeom prst="roundRect">
            <a:avLst>
              <a:gd name="adj" fmla="val 0"/>
            </a:avLst>
          </a:prstGeom>
          <a:solidFill>
            <a:schemeClr val="bg1"/>
          </a:solidFill>
          <a:ln w="762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6734655" y="6368210"/>
            <a:ext cx="2543635" cy="261610"/>
          </a:xfrm>
          <a:prstGeom prst="rect">
            <a:avLst/>
          </a:prstGeom>
        </p:spPr>
        <p:txBody>
          <a:bodyPr wrap="none">
            <a:spAutoFit/>
          </a:bodyPr>
          <a:lstStyle/>
          <a:p>
            <a:pPr algn="r"/>
            <a:r>
              <a:rPr lang="en-US" altLang="ja-JP" sz="1100" b="1" i="0" dirty="0"/>
              <a:t>※</a:t>
            </a:r>
            <a:r>
              <a:rPr lang="ja-JP" altLang="en-US" sz="1100" b="1" i="0" dirty="0"/>
              <a:t>文章は変更せずにお使いください。</a:t>
            </a:r>
          </a:p>
        </p:txBody>
      </p:sp>
    </p:spTree>
    <p:extLst>
      <p:ext uri="{BB962C8B-B14F-4D97-AF65-F5344CB8AC3E}">
        <p14:creationId xmlns:p14="http://schemas.microsoft.com/office/powerpoint/2010/main" val="3894460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4FA98-7F18-B846-8EB8-18BB7D04A35C}" type="datetimeFigureOut">
              <a:rPr kumimoji="1" lang="ja-JP" altLang="en-US" smtClean="0"/>
              <a:t>2019/11/7</a:t>
            </a:fld>
            <a:endParaRPr kumimoji="1"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67961-A5AD-E74C-A74B-8D644E891DA8}" type="slidenum">
              <a:rPr kumimoji="1" lang="ja-JP" altLang="en-US" smtClean="0"/>
              <a:t>‹#›</a:t>
            </a:fld>
            <a:endParaRPr kumimoji="1" lang="ja-JP" altLang="en-US"/>
          </a:p>
        </p:txBody>
      </p:sp>
    </p:spTree>
    <p:extLst>
      <p:ext uri="{BB962C8B-B14F-4D97-AF65-F5344CB8AC3E}">
        <p14:creationId xmlns:p14="http://schemas.microsoft.com/office/powerpoint/2010/main" val="1870302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0" y="0"/>
            <a:ext cx="9906000" cy="6858000"/>
          </a:xfrm>
          <a:prstGeom prst="rect">
            <a:avLst/>
          </a:prstGeom>
          <a:pattFill prst="wdUpDiag">
            <a:fgClr>
              <a:srgbClr val="BAE9FF"/>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1" y="1"/>
            <a:ext cx="9919252" cy="3312159"/>
          </a:xfrm>
          <a:prstGeom prst="rect">
            <a:avLst/>
          </a:prstGeom>
          <a:solidFill>
            <a:srgbClr val="2D7E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角丸四角形 31"/>
          <p:cNvSpPr/>
          <p:nvPr/>
        </p:nvSpPr>
        <p:spPr>
          <a:xfrm>
            <a:off x="1016000" y="2479040"/>
            <a:ext cx="8074289" cy="3586481"/>
          </a:xfrm>
          <a:prstGeom prst="roundRect">
            <a:avLst>
              <a:gd name="adj" fmla="val 0"/>
            </a:avLst>
          </a:prstGeom>
          <a:solidFill>
            <a:schemeClr val="bg1"/>
          </a:solidFill>
          <a:ln w="38100" cmpd="sng">
            <a:solidFill>
              <a:srgbClr val="0092F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 xmlns:a16="http://schemas.microsoft.com/office/drawing/2014/main" id="{A4C10BF5-16D1-417D-ACE1-E05BC263DFE8}"/>
              </a:ext>
            </a:extLst>
          </p:cNvPr>
          <p:cNvSpPr>
            <a:spLocks noGrp="1"/>
          </p:cNvSpPr>
          <p:nvPr>
            <p:ph type="ctrTitle"/>
          </p:nvPr>
        </p:nvSpPr>
        <p:spPr>
          <a:xfrm>
            <a:off x="892391" y="1284708"/>
            <a:ext cx="8261769" cy="533291"/>
          </a:xfrm>
        </p:spPr>
        <p:txBody>
          <a:bodyPr>
            <a:noAutofit/>
          </a:bodyPr>
          <a:lstStyle/>
          <a:p>
            <a:pPr>
              <a:lnSpc>
                <a:spcPct val="100000"/>
              </a:lnSpc>
            </a:pPr>
            <a:r>
              <a:rPr lang="ja-JP" altLang="en-US" sz="4000" b="1" dirty="0">
                <a:solidFill>
                  <a:schemeClr val="bg1"/>
                </a:solidFill>
              </a:rPr>
              <a:t>ほけんだより用 </a:t>
            </a:r>
            <a:r>
              <a:rPr lang="ja-JP" altLang="en-US" sz="4000" b="1" dirty="0">
                <a:solidFill>
                  <a:srgbClr val="FFFF00"/>
                </a:solidFill>
              </a:rPr>
              <a:t>ミニ素材集</a:t>
            </a:r>
            <a:endParaRPr kumimoji="1" lang="ja-JP" altLang="en-US" sz="4000" b="1" dirty="0">
              <a:solidFill>
                <a:srgbClr val="FFFF00"/>
              </a:solidFill>
            </a:endParaRPr>
          </a:p>
        </p:txBody>
      </p:sp>
      <p:sp>
        <p:nvSpPr>
          <p:cNvPr id="9" name="テキスト ボックス 8">
            <a:extLst>
              <a:ext uri="{FF2B5EF4-FFF2-40B4-BE49-F238E27FC236}">
                <a16:creationId xmlns="" xmlns:a16="http://schemas.microsoft.com/office/drawing/2014/main" id="{41BDB4B8-C0B4-4FEE-86A8-5C0B26E4C1D1}"/>
              </a:ext>
            </a:extLst>
          </p:cNvPr>
          <p:cNvSpPr txBox="1"/>
          <p:nvPr/>
        </p:nvSpPr>
        <p:spPr>
          <a:xfrm>
            <a:off x="5796252" y="2815735"/>
            <a:ext cx="2933359" cy="638636"/>
          </a:xfrm>
          <a:prstGeom prst="rect">
            <a:avLst/>
          </a:prstGeom>
          <a:noFill/>
        </p:spPr>
        <p:txBody>
          <a:bodyPr wrap="square" rtlCol="0">
            <a:spAutoFit/>
          </a:bodyPr>
          <a:lstStyle/>
          <a:p>
            <a:pPr>
              <a:lnSpc>
                <a:spcPct val="120000"/>
              </a:lnSpc>
            </a:pPr>
            <a:r>
              <a:rPr kumimoji="1" lang="ja-JP" altLang="en-US" sz="1500" b="1" dirty="0"/>
              <a:t>データは各パーツになっており、コピーしてすぐ使えます。</a:t>
            </a:r>
          </a:p>
        </p:txBody>
      </p:sp>
      <p:sp>
        <p:nvSpPr>
          <p:cNvPr id="14" name="テキスト ボックス 13">
            <a:extLst>
              <a:ext uri="{FF2B5EF4-FFF2-40B4-BE49-F238E27FC236}">
                <a16:creationId xmlns="" xmlns:a16="http://schemas.microsoft.com/office/drawing/2014/main" id="{E1E968CB-4A9D-4225-BAC5-955391FA332A}"/>
              </a:ext>
            </a:extLst>
          </p:cNvPr>
          <p:cNvSpPr txBox="1"/>
          <p:nvPr/>
        </p:nvSpPr>
        <p:spPr>
          <a:xfrm>
            <a:off x="2647560" y="707224"/>
            <a:ext cx="4751431" cy="369332"/>
          </a:xfrm>
          <a:prstGeom prst="rect">
            <a:avLst/>
          </a:prstGeom>
          <a:noFill/>
        </p:spPr>
        <p:txBody>
          <a:bodyPr wrap="square" rtlCol="0">
            <a:spAutoFit/>
          </a:bodyPr>
          <a:lstStyle/>
          <a:p>
            <a:pPr algn="ctr"/>
            <a:r>
              <a:rPr kumimoji="1" lang="ja-JP" altLang="en-US" b="1" dirty="0">
                <a:solidFill>
                  <a:schemeClr val="bg1"/>
                </a:solidFill>
              </a:rPr>
              <a:t>コピーしてそのまま使える！</a:t>
            </a:r>
          </a:p>
        </p:txBody>
      </p:sp>
      <p:sp>
        <p:nvSpPr>
          <p:cNvPr id="29" name="テキスト ボックス 28">
            <a:extLst>
              <a:ext uri="{FF2B5EF4-FFF2-40B4-BE49-F238E27FC236}">
                <a16:creationId xmlns="" xmlns:a16="http://schemas.microsoft.com/office/drawing/2014/main" id="{41BDB4B8-C0B4-4FEE-86A8-5C0B26E4C1D1}"/>
              </a:ext>
            </a:extLst>
          </p:cNvPr>
          <p:cNvSpPr txBox="1"/>
          <p:nvPr/>
        </p:nvSpPr>
        <p:spPr>
          <a:xfrm>
            <a:off x="5937359" y="5354321"/>
            <a:ext cx="2876418" cy="289823"/>
          </a:xfrm>
          <a:prstGeom prst="rect">
            <a:avLst/>
          </a:prstGeom>
          <a:noFill/>
          <a:ln w="19050" cmpd="sng">
            <a:solidFill>
              <a:srgbClr val="FE7099"/>
            </a:solidFill>
          </a:ln>
        </p:spPr>
        <p:txBody>
          <a:bodyPr wrap="square" rtlCol="0">
            <a:spAutoFit/>
          </a:bodyPr>
          <a:lstStyle/>
          <a:p>
            <a:pPr algn="ctr">
              <a:lnSpc>
                <a:spcPct val="120000"/>
              </a:lnSpc>
            </a:pPr>
            <a:r>
              <a:rPr kumimoji="1" lang="ja-JP" altLang="en-US" sz="1100" b="1" dirty="0">
                <a:solidFill>
                  <a:srgbClr val="FE7099"/>
                </a:solidFill>
              </a:rPr>
              <a:t>情報提供：「ニキビ一緒に治そう </a:t>
            </a:r>
            <a:r>
              <a:rPr kumimoji="1" lang="en-US" altLang="ja-JP" sz="1100" b="1" dirty="0">
                <a:solidFill>
                  <a:srgbClr val="FE7099"/>
                </a:solidFill>
              </a:rPr>
              <a:t>Project</a:t>
            </a:r>
            <a:r>
              <a:rPr kumimoji="1" lang="ja-JP" altLang="en-US" sz="1100" b="1" dirty="0">
                <a:solidFill>
                  <a:srgbClr val="FE7099"/>
                </a:solidFill>
              </a:rPr>
              <a:t>」</a:t>
            </a:r>
          </a:p>
        </p:txBody>
      </p:sp>
      <p:pic>
        <p:nvPicPr>
          <p:cNvPr id="3" name="図 2" descr="スクリーンショット 2019-08-01 12.16.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080" y="2875280"/>
            <a:ext cx="4054904" cy="2824480"/>
          </a:xfrm>
          <a:prstGeom prst="rect">
            <a:avLst/>
          </a:prstGeom>
        </p:spPr>
      </p:pic>
      <p:cxnSp>
        <p:nvCxnSpPr>
          <p:cNvPr id="13" name="直線矢印コネクタ 12"/>
          <p:cNvCxnSpPr/>
          <p:nvPr/>
        </p:nvCxnSpPr>
        <p:spPr>
          <a:xfrm flipH="1">
            <a:off x="4968240" y="3549768"/>
            <a:ext cx="1164498" cy="565032"/>
          </a:xfrm>
          <a:prstGeom prst="straightConnector1">
            <a:avLst/>
          </a:prstGeom>
          <a:ln w="28575" cmpd="sng">
            <a:solidFill>
              <a:srgbClr val="FE709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52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 xmlns:a16="http://schemas.microsoft.com/office/drawing/2014/main" id="{37DA975E-6709-47B5-AC5B-C046C237F241}"/>
              </a:ext>
            </a:extLst>
          </p:cNvPr>
          <p:cNvSpPr txBox="1">
            <a:spLocks noGrp="1"/>
          </p:cNvSpPr>
          <p:nvPr>
            <p:ph type="title"/>
          </p:nvPr>
        </p:nvSpPr>
        <p:spPr>
          <a:xfrm>
            <a:off x="1290482" y="2140466"/>
            <a:ext cx="7030741" cy="1040285"/>
          </a:xfrm>
          <a:prstGeom prst="rect">
            <a:avLst/>
          </a:prstGeom>
          <a:noFill/>
        </p:spPr>
        <p:txBody>
          <a:bodyPr wrap="square" rtlCol="0">
            <a:spAutoFit/>
          </a:bodyPr>
          <a:lstStyle/>
          <a:p>
            <a:pPr>
              <a:lnSpc>
                <a:spcPct val="140000"/>
              </a:lnSpc>
            </a:pPr>
            <a:r>
              <a:rPr lang="ja-JP" altLang="en-US" sz="1100" dirty="0"/>
              <a:t>最近、顔にニキビができやすくなったけど、どうしてだろう・・・と思ったことはありませんか？実は中高生の皆さんの年齢になると、皮膚を保護するあぶら</a:t>
            </a:r>
            <a:r>
              <a:rPr lang="ja-JP" altLang="en-US" sz="1100" dirty="0" smtClean="0"/>
              <a:t>分（皮脂</a:t>
            </a:r>
            <a:r>
              <a:rPr lang="ja-JP" altLang="en-US" sz="1100" dirty="0"/>
              <a:t>）</a:t>
            </a:r>
            <a:r>
              <a:rPr lang="ja-JP" altLang="en-US" sz="1100" dirty="0" smtClean="0"/>
              <a:t>の</a:t>
            </a:r>
            <a:r>
              <a:rPr lang="ja-JP" altLang="en-US" sz="1100" dirty="0"/>
              <a:t>分泌が盛んになり、毛穴をつまらせニキビができやすくなります。</a:t>
            </a:r>
            <a:br>
              <a:rPr lang="ja-JP" altLang="en-US" sz="1100" dirty="0"/>
            </a:br>
            <a:r>
              <a:rPr lang="ja-JP" altLang="en-US" sz="1100" dirty="0"/>
              <a:t>そこで、このほけんだよりでは、ニキビについて解説していきます。</a:t>
            </a:r>
          </a:p>
        </p:txBody>
      </p:sp>
      <p:sp>
        <p:nvSpPr>
          <p:cNvPr id="8" name="テキスト ボックス 7">
            <a:extLst>
              <a:ext uri="{FF2B5EF4-FFF2-40B4-BE49-F238E27FC236}">
                <a16:creationId xmlns="" xmlns:a16="http://schemas.microsoft.com/office/drawing/2014/main" id="{2C334A74-08D5-49FC-8AE9-22620A9C2FE8}"/>
              </a:ext>
            </a:extLst>
          </p:cNvPr>
          <p:cNvSpPr txBox="1"/>
          <p:nvPr/>
        </p:nvSpPr>
        <p:spPr>
          <a:xfrm>
            <a:off x="4562292" y="335280"/>
            <a:ext cx="3332028" cy="311053"/>
          </a:xfrm>
          <a:prstGeom prst="rect">
            <a:avLst/>
          </a:prstGeom>
          <a:noFill/>
        </p:spPr>
        <p:txBody>
          <a:bodyPr wrap="square" rtlCol="0">
            <a:spAutoFit/>
          </a:bodyPr>
          <a:lstStyle/>
          <a:p>
            <a:pPr algn="r"/>
            <a:r>
              <a:rPr kumimoji="1" lang="ja-JP" altLang="en-US" sz="1400" b="1" dirty="0">
                <a:solidFill>
                  <a:schemeClr val="bg1"/>
                </a:solidFill>
              </a:rPr>
              <a:t>生徒の悩みに答える</a:t>
            </a:r>
          </a:p>
        </p:txBody>
      </p:sp>
      <p:sp>
        <p:nvSpPr>
          <p:cNvPr id="10" name="正方形/長方形 9"/>
          <p:cNvSpPr/>
          <p:nvPr/>
        </p:nvSpPr>
        <p:spPr>
          <a:xfrm>
            <a:off x="1262202" y="1647768"/>
            <a:ext cx="7857376" cy="438582"/>
          </a:xfrm>
          <a:prstGeom prst="rect">
            <a:avLst/>
          </a:prstGeom>
        </p:spPr>
        <p:txBody>
          <a:bodyPr wrap="square">
            <a:spAutoFit/>
          </a:bodyPr>
          <a:lstStyle/>
          <a:p>
            <a:pPr>
              <a:lnSpc>
                <a:spcPct val="130000"/>
              </a:lnSpc>
            </a:pPr>
            <a:r>
              <a:rPr kumimoji="1" lang="ja-JP" altLang="en-US" b="1" dirty="0"/>
              <a:t>気づいたらニキビができている！？</a:t>
            </a:r>
            <a:r>
              <a:rPr kumimoji="1" lang="en-US" altLang="ja-JP" b="1" dirty="0"/>
              <a:t>… </a:t>
            </a:r>
            <a:r>
              <a:rPr kumimoji="1" lang="ja-JP" altLang="en-US" b="1" dirty="0"/>
              <a:t>そんな経験はありませんか？</a:t>
            </a:r>
            <a:endParaRPr lang="ja-JP" altLang="en-US" dirty="0"/>
          </a:p>
        </p:txBody>
      </p:sp>
      <p:sp>
        <p:nvSpPr>
          <p:cNvPr id="16" name="テキスト ボックス 15">
            <a:extLst>
              <a:ext uri="{FF2B5EF4-FFF2-40B4-BE49-F238E27FC236}">
                <a16:creationId xmlns="" xmlns:a16="http://schemas.microsoft.com/office/drawing/2014/main" id="{2C334A74-08D5-49FC-8AE9-22620A9C2FE8}"/>
              </a:ext>
            </a:extLst>
          </p:cNvPr>
          <p:cNvSpPr txBox="1"/>
          <p:nvPr/>
        </p:nvSpPr>
        <p:spPr>
          <a:xfrm>
            <a:off x="8036560" y="287756"/>
            <a:ext cx="1198880" cy="456535"/>
          </a:xfrm>
          <a:prstGeom prst="rect">
            <a:avLst/>
          </a:prstGeom>
          <a:noFill/>
          <a:ln>
            <a:solidFill>
              <a:schemeClr val="bg1"/>
            </a:solidFill>
          </a:ln>
        </p:spPr>
        <p:txBody>
          <a:bodyPr wrap="square" rtlCol="0">
            <a:spAutoFit/>
          </a:bodyPr>
          <a:lstStyle/>
          <a:p>
            <a:pPr algn="ctr">
              <a:lnSpc>
                <a:spcPct val="120000"/>
              </a:lnSpc>
            </a:pPr>
            <a:r>
              <a:rPr kumimoji="1" lang="ja-JP" altLang="en-US" sz="1000" b="1" dirty="0">
                <a:solidFill>
                  <a:schemeClr val="bg1"/>
                </a:solidFill>
              </a:rPr>
              <a:t>保健だより用</a:t>
            </a:r>
            <a:endParaRPr kumimoji="1" lang="en-US" altLang="ja-JP" sz="1000" b="1" dirty="0">
              <a:solidFill>
                <a:schemeClr val="bg1"/>
              </a:solidFill>
            </a:endParaRPr>
          </a:p>
          <a:p>
            <a:pPr algn="ctr">
              <a:lnSpc>
                <a:spcPct val="120000"/>
              </a:lnSpc>
            </a:pPr>
            <a:r>
              <a:rPr kumimoji="1" lang="ja-JP" altLang="en-US" sz="1000" b="1" dirty="0">
                <a:solidFill>
                  <a:schemeClr val="bg1"/>
                </a:solidFill>
              </a:rPr>
              <a:t>素材集</a:t>
            </a:r>
          </a:p>
        </p:txBody>
      </p:sp>
      <p:sp>
        <p:nvSpPr>
          <p:cNvPr id="2" name="正方形/長方形 1"/>
          <p:cNvSpPr/>
          <p:nvPr/>
        </p:nvSpPr>
        <p:spPr>
          <a:xfrm>
            <a:off x="1163757" y="1226284"/>
            <a:ext cx="4801314" cy="461665"/>
          </a:xfrm>
          <a:prstGeom prst="rect">
            <a:avLst/>
          </a:prstGeom>
        </p:spPr>
        <p:txBody>
          <a:bodyPr wrap="none">
            <a:spAutoFit/>
          </a:bodyPr>
          <a:lstStyle/>
          <a:p>
            <a:r>
              <a:rPr lang="ja-JP" altLang="en-US" sz="2400" b="1" dirty="0"/>
              <a:t>一緒に知ろう！！中高生のニキビ</a:t>
            </a:r>
          </a:p>
        </p:txBody>
      </p:sp>
      <p:sp>
        <p:nvSpPr>
          <p:cNvPr id="13" name="タイトル 4">
            <a:extLst>
              <a:ext uri="{FF2B5EF4-FFF2-40B4-BE49-F238E27FC236}">
                <a16:creationId xmlns="" xmlns:a16="http://schemas.microsoft.com/office/drawing/2014/main" id="{37DA975E-6709-47B5-AC5B-C046C237F241}"/>
              </a:ext>
            </a:extLst>
          </p:cNvPr>
          <p:cNvSpPr txBox="1">
            <a:spLocks/>
          </p:cNvSpPr>
          <p:nvPr/>
        </p:nvSpPr>
        <p:spPr>
          <a:xfrm>
            <a:off x="1330949" y="3628027"/>
            <a:ext cx="7030741" cy="104028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40000"/>
              </a:lnSpc>
            </a:pPr>
            <a:r>
              <a:rPr lang="en-US" altLang="ja-JP" sz="1100" dirty="0"/>
              <a:t>10</a:t>
            </a:r>
            <a:r>
              <a:rPr lang="ja-JP" altLang="en-US" sz="1100" dirty="0"/>
              <a:t>代は、ホルモンの影響で毛穴の中の皮脂腺が大きく発達し、皮脂がたくさん作られます。皮脂が多すぎたり、毛穴の出口がつまったりすることで、毛穴の中で皮脂がたまってしまうことからニキビは始まります。  ニキビは、皮脂の量や</a:t>
            </a:r>
            <a:r>
              <a:rPr lang="ja-JP" altLang="en-US" sz="1100" dirty="0" smtClean="0"/>
              <a:t>炎症</a:t>
            </a:r>
            <a:r>
              <a:rPr lang="ja-JP" altLang="en-US" sz="1100" dirty="0"/>
              <a:t>（</a:t>
            </a:r>
            <a:r>
              <a:rPr lang="ja-JP" altLang="en-US" sz="1100" dirty="0" smtClean="0"/>
              <a:t>赤み）の</a:t>
            </a:r>
            <a:r>
              <a:rPr lang="ja-JP" altLang="en-US" sz="1100" dirty="0"/>
              <a:t>程度によって、種類が異なります。また、ひとりひとりの肌に、さまざまな種類のニキビが混在しています。</a:t>
            </a:r>
          </a:p>
        </p:txBody>
      </p:sp>
      <p:sp>
        <p:nvSpPr>
          <p:cNvPr id="14" name="正方形/長方形 13"/>
          <p:cNvSpPr/>
          <p:nvPr/>
        </p:nvSpPr>
        <p:spPr>
          <a:xfrm>
            <a:off x="1134224" y="3318962"/>
            <a:ext cx="4953000" cy="438582"/>
          </a:xfrm>
          <a:prstGeom prst="rect">
            <a:avLst/>
          </a:prstGeom>
        </p:spPr>
        <p:txBody>
          <a:bodyPr>
            <a:spAutoFit/>
          </a:bodyPr>
          <a:lstStyle/>
          <a:p>
            <a:pPr>
              <a:lnSpc>
                <a:spcPct val="130000"/>
              </a:lnSpc>
            </a:pPr>
            <a:r>
              <a:rPr kumimoji="1" lang="ja-JP" altLang="en-US" b="1" dirty="0"/>
              <a:t>ニキビの原因と種類を知ろう</a:t>
            </a:r>
            <a:endParaRPr lang="ja-JP" altLang="en-US" dirty="0"/>
          </a:p>
        </p:txBody>
      </p:sp>
      <p:sp>
        <p:nvSpPr>
          <p:cNvPr id="15" name="タイトル 4">
            <a:extLst>
              <a:ext uri="{FF2B5EF4-FFF2-40B4-BE49-F238E27FC236}">
                <a16:creationId xmlns="" xmlns:a16="http://schemas.microsoft.com/office/drawing/2014/main" id="{06B080C0-02E3-4289-9D56-38C9DD87A8B9}"/>
              </a:ext>
            </a:extLst>
          </p:cNvPr>
          <p:cNvSpPr txBox="1">
            <a:spLocks/>
          </p:cNvSpPr>
          <p:nvPr/>
        </p:nvSpPr>
        <p:spPr>
          <a:xfrm>
            <a:off x="1390073" y="5618169"/>
            <a:ext cx="7501725" cy="30880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40000"/>
              </a:lnSpc>
            </a:pPr>
            <a:r>
              <a:rPr lang="ja-JP" altLang="en-US" sz="1100" dirty="0"/>
              <a:t>ニキビはアトピー性皮膚炎などと同様に、「皮膚の病気」です。ニキビは、洗顔や保湿で治るわけではありません。</a:t>
            </a:r>
          </a:p>
        </p:txBody>
      </p:sp>
      <p:sp>
        <p:nvSpPr>
          <p:cNvPr id="19" name="正方形/長方形 18">
            <a:extLst>
              <a:ext uri="{FF2B5EF4-FFF2-40B4-BE49-F238E27FC236}">
                <a16:creationId xmlns="" xmlns:a16="http://schemas.microsoft.com/office/drawing/2014/main" id="{A8DE6CA3-D178-4C0F-8CBC-FA41C0EA2687}"/>
              </a:ext>
            </a:extLst>
          </p:cNvPr>
          <p:cNvSpPr/>
          <p:nvPr/>
        </p:nvSpPr>
        <p:spPr>
          <a:xfrm>
            <a:off x="1390073" y="5293460"/>
            <a:ext cx="8145228" cy="352212"/>
          </a:xfrm>
          <a:prstGeom prst="rect">
            <a:avLst/>
          </a:prstGeom>
        </p:spPr>
        <p:txBody>
          <a:bodyPr wrap="square">
            <a:spAutoFit/>
          </a:bodyPr>
          <a:lstStyle/>
          <a:p>
            <a:pPr>
              <a:lnSpc>
                <a:spcPct val="130000"/>
              </a:lnSpc>
            </a:pPr>
            <a:r>
              <a:rPr lang="ja-JP" altLang="en-US" sz="1400" dirty="0"/>
              <a:t>一人で悩まずに、家族や保健室の先生、皮膚科の先生に相談しよう！</a:t>
            </a:r>
          </a:p>
        </p:txBody>
      </p:sp>
      <p:sp>
        <p:nvSpPr>
          <p:cNvPr id="21" name="正方形/長方形 20">
            <a:extLst>
              <a:ext uri="{FF2B5EF4-FFF2-40B4-BE49-F238E27FC236}">
                <a16:creationId xmlns="" xmlns:a16="http://schemas.microsoft.com/office/drawing/2014/main" id="{12CEC9ED-BC30-4699-BD3C-EFE76C2FBACE}"/>
              </a:ext>
            </a:extLst>
          </p:cNvPr>
          <p:cNvSpPr/>
          <p:nvPr/>
        </p:nvSpPr>
        <p:spPr>
          <a:xfrm>
            <a:off x="1104691" y="4939805"/>
            <a:ext cx="2723823" cy="369332"/>
          </a:xfrm>
          <a:prstGeom prst="rect">
            <a:avLst/>
          </a:prstGeom>
        </p:spPr>
        <p:txBody>
          <a:bodyPr wrap="none">
            <a:spAutoFit/>
          </a:bodyPr>
          <a:lstStyle/>
          <a:p>
            <a:r>
              <a:rPr lang="ja-JP" altLang="en-US" b="1" dirty="0"/>
              <a:t>ニキビで悩んだら・・・</a:t>
            </a:r>
          </a:p>
        </p:txBody>
      </p:sp>
      <p:cxnSp>
        <p:nvCxnSpPr>
          <p:cNvPr id="11" name="直線コネクタ 10">
            <a:extLst>
              <a:ext uri="{FF2B5EF4-FFF2-40B4-BE49-F238E27FC236}">
                <a16:creationId xmlns="" xmlns:a16="http://schemas.microsoft.com/office/drawing/2014/main" id="{1A432CA4-A8AC-4231-9657-69E0D08F66CA}"/>
              </a:ext>
            </a:extLst>
          </p:cNvPr>
          <p:cNvCxnSpPr/>
          <p:nvPr/>
        </p:nvCxnSpPr>
        <p:spPr>
          <a:xfrm>
            <a:off x="861391" y="3264087"/>
            <a:ext cx="813020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 xmlns:a16="http://schemas.microsoft.com/office/drawing/2014/main" id="{F5529DCF-1D41-4245-8591-424E559247B6}"/>
              </a:ext>
            </a:extLst>
          </p:cNvPr>
          <p:cNvCxnSpPr/>
          <p:nvPr/>
        </p:nvCxnSpPr>
        <p:spPr>
          <a:xfrm>
            <a:off x="897740" y="4851660"/>
            <a:ext cx="813020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036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 xmlns:a16="http://schemas.microsoft.com/office/drawing/2014/main" id="{2C334A74-08D5-49FC-8AE9-22620A9C2FE8}"/>
              </a:ext>
            </a:extLst>
          </p:cNvPr>
          <p:cNvSpPr txBox="1"/>
          <p:nvPr/>
        </p:nvSpPr>
        <p:spPr>
          <a:xfrm>
            <a:off x="4562292" y="335280"/>
            <a:ext cx="3332028" cy="311053"/>
          </a:xfrm>
          <a:prstGeom prst="rect">
            <a:avLst/>
          </a:prstGeom>
          <a:noFill/>
        </p:spPr>
        <p:txBody>
          <a:bodyPr wrap="square" rtlCol="0">
            <a:spAutoFit/>
          </a:bodyPr>
          <a:lstStyle/>
          <a:p>
            <a:pPr algn="r"/>
            <a:r>
              <a:rPr kumimoji="1" lang="ja-JP" altLang="en-US" sz="1400" b="1" dirty="0">
                <a:solidFill>
                  <a:schemeClr val="bg1"/>
                </a:solidFill>
              </a:rPr>
              <a:t>ニキビの知識</a:t>
            </a:r>
          </a:p>
        </p:txBody>
      </p:sp>
      <p:sp>
        <p:nvSpPr>
          <p:cNvPr id="10" name="正方形/長方形 9"/>
          <p:cNvSpPr/>
          <p:nvPr/>
        </p:nvSpPr>
        <p:spPr>
          <a:xfrm>
            <a:off x="880224" y="1222857"/>
            <a:ext cx="3662984" cy="477054"/>
          </a:xfrm>
          <a:prstGeom prst="rect">
            <a:avLst/>
          </a:prstGeom>
        </p:spPr>
        <p:txBody>
          <a:bodyPr wrap="square">
            <a:spAutoFit/>
          </a:bodyPr>
          <a:lstStyle/>
          <a:p>
            <a:pPr>
              <a:lnSpc>
                <a:spcPct val="130000"/>
              </a:lnSpc>
            </a:pPr>
            <a:r>
              <a:rPr kumimoji="1" lang="ja-JP" altLang="en-US" sz="2000" b="1" dirty="0"/>
              <a:t>ニキビの原因と種類を知ろう</a:t>
            </a:r>
            <a:endParaRPr lang="ja-JP" altLang="en-US" sz="2000" dirty="0"/>
          </a:p>
        </p:txBody>
      </p:sp>
      <p:sp>
        <p:nvSpPr>
          <p:cNvPr id="16" name="テキスト ボックス 15">
            <a:extLst>
              <a:ext uri="{FF2B5EF4-FFF2-40B4-BE49-F238E27FC236}">
                <a16:creationId xmlns="" xmlns:a16="http://schemas.microsoft.com/office/drawing/2014/main" id="{2C334A74-08D5-49FC-8AE9-22620A9C2FE8}"/>
              </a:ext>
            </a:extLst>
          </p:cNvPr>
          <p:cNvSpPr txBox="1"/>
          <p:nvPr/>
        </p:nvSpPr>
        <p:spPr>
          <a:xfrm>
            <a:off x="8036560" y="287756"/>
            <a:ext cx="1198880" cy="456535"/>
          </a:xfrm>
          <a:prstGeom prst="rect">
            <a:avLst/>
          </a:prstGeom>
          <a:noFill/>
          <a:ln>
            <a:solidFill>
              <a:schemeClr val="bg1"/>
            </a:solidFill>
          </a:ln>
        </p:spPr>
        <p:txBody>
          <a:bodyPr wrap="square" rtlCol="0">
            <a:spAutoFit/>
          </a:bodyPr>
          <a:lstStyle/>
          <a:p>
            <a:pPr algn="ctr">
              <a:lnSpc>
                <a:spcPct val="120000"/>
              </a:lnSpc>
            </a:pPr>
            <a:r>
              <a:rPr kumimoji="1" lang="ja-JP" altLang="en-US" sz="1000" b="1" dirty="0">
                <a:solidFill>
                  <a:schemeClr val="bg1"/>
                </a:solidFill>
              </a:rPr>
              <a:t>保健だより用</a:t>
            </a:r>
            <a:endParaRPr kumimoji="1" lang="en-US" altLang="ja-JP" sz="1000" b="1" dirty="0">
              <a:solidFill>
                <a:schemeClr val="bg1"/>
              </a:solidFill>
            </a:endParaRPr>
          </a:p>
          <a:p>
            <a:pPr algn="ctr">
              <a:lnSpc>
                <a:spcPct val="120000"/>
              </a:lnSpc>
            </a:pPr>
            <a:r>
              <a:rPr kumimoji="1" lang="ja-JP" altLang="en-US" sz="1000" b="1" dirty="0">
                <a:solidFill>
                  <a:schemeClr val="bg1"/>
                </a:solidFill>
              </a:rPr>
              <a:t>素材集</a:t>
            </a:r>
          </a:p>
        </p:txBody>
      </p:sp>
      <p:sp>
        <p:nvSpPr>
          <p:cNvPr id="21" name="正方形/長方形 20"/>
          <p:cNvSpPr/>
          <p:nvPr/>
        </p:nvSpPr>
        <p:spPr>
          <a:xfrm>
            <a:off x="881064" y="5745386"/>
            <a:ext cx="8262620" cy="430887"/>
          </a:xfrm>
          <a:prstGeom prst="rect">
            <a:avLst/>
          </a:prstGeom>
        </p:spPr>
        <p:txBody>
          <a:bodyPr wrap="square">
            <a:spAutoFit/>
          </a:bodyPr>
          <a:lstStyle/>
          <a:p>
            <a:r>
              <a:rPr lang="ja-JP" altLang="en-US" sz="1100" dirty="0"/>
              <a:t>ニキビ</a:t>
            </a:r>
            <a:r>
              <a:rPr lang="ja-JP" altLang="en-US" sz="1100" dirty="0" smtClean="0"/>
              <a:t>痕</a:t>
            </a:r>
            <a:r>
              <a:rPr lang="ja-JP" altLang="en-US" sz="1100" dirty="0"/>
              <a:t>（</a:t>
            </a:r>
            <a:r>
              <a:rPr lang="ja-JP" altLang="en-US" sz="1100" dirty="0" smtClean="0"/>
              <a:t>あと</a:t>
            </a:r>
            <a:r>
              <a:rPr lang="ja-JP" altLang="en-US" sz="1100" dirty="0"/>
              <a:t>）</a:t>
            </a:r>
            <a:r>
              <a:rPr lang="ja-JP" altLang="en-US" sz="1100" dirty="0" smtClean="0"/>
              <a:t>に</a:t>
            </a:r>
            <a:r>
              <a:rPr lang="ja-JP" altLang="en-US" sz="1100" dirty="0"/>
              <a:t>なると治療が難しくなります。</a:t>
            </a:r>
          </a:p>
          <a:p>
            <a:r>
              <a:rPr lang="ja-JP" altLang="en-US" sz="1100" dirty="0"/>
              <a:t>ニキビ</a:t>
            </a:r>
            <a:r>
              <a:rPr lang="ja-JP" altLang="en-US" sz="1100" dirty="0" smtClean="0"/>
              <a:t>痕</a:t>
            </a:r>
            <a:r>
              <a:rPr lang="ja-JP" altLang="en-US" sz="1100" dirty="0"/>
              <a:t>（</a:t>
            </a:r>
            <a:r>
              <a:rPr lang="ja-JP" altLang="en-US" sz="1100" dirty="0" smtClean="0"/>
              <a:t>あと</a:t>
            </a:r>
            <a:r>
              <a:rPr lang="ja-JP" altLang="en-US" sz="1100" dirty="0"/>
              <a:t>）</a:t>
            </a:r>
            <a:r>
              <a:rPr lang="ja-JP" altLang="en-US" sz="1100" dirty="0" smtClean="0"/>
              <a:t>に</a:t>
            </a:r>
            <a:r>
              <a:rPr lang="ja-JP" altLang="en-US" sz="1100" dirty="0"/>
              <a:t>ならないためにも、赤ニキビになる前の状態から治療することが大切です。</a:t>
            </a:r>
          </a:p>
        </p:txBody>
      </p:sp>
      <p:sp>
        <p:nvSpPr>
          <p:cNvPr id="22" name="正方形/長方形 21"/>
          <p:cNvSpPr/>
          <p:nvPr/>
        </p:nvSpPr>
        <p:spPr>
          <a:xfrm>
            <a:off x="881063" y="5349146"/>
            <a:ext cx="5228791" cy="261610"/>
          </a:xfrm>
          <a:prstGeom prst="rect">
            <a:avLst/>
          </a:prstGeom>
        </p:spPr>
        <p:txBody>
          <a:bodyPr wrap="square">
            <a:spAutoFit/>
          </a:bodyPr>
          <a:lstStyle/>
          <a:p>
            <a:r>
              <a:rPr lang="ja-JP" altLang="en-US" sz="1100" dirty="0" smtClean="0"/>
              <a:t>炎症</a:t>
            </a:r>
            <a:r>
              <a:rPr lang="ja-JP" altLang="en-US" sz="1100" dirty="0"/>
              <a:t>（</a:t>
            </a:r>
            <a:r>
              <a:rPr lang="ja-JP" altLang="en-US" sz="1100" dirty="0" smtClean="0"/>
              <a:t>赤み</a:t>
            </a:r>
            <a:r>
              <a:rPr lang="ja-JP" altLang="en-US" sz="1100" dirty="0"/>
              <a:t>）</a:t>
            </a:r>
            <a:r>
              <a:rPr lang="ja-JP" altLang="en-US" sz="1100" dirty="0" smtClean="0"/>
              <a:t>が</a:t>
            </a:r>
            <a:r>
              <a:rPr lang="ja-JP" altLang="en-US" sz="1100" dirty="0"/>
              <a:t>広がり、悪化するとニキビ痕（あと）が残る可能性があります。</a:t>
            </a:r>
          </a:p>
        </p:txBody>
      </p:sp>
      <p:sp>
        <p:nvSpPr>
          <p:cNvPr id="25" name="正方形/長方形 24"/>
          <p:cNvSpPr/>
          <p:nvPr/>
        </p:nvSpPr>
        <p:spPr>
          <a:xfrm>
            <a:off x="4599940" y="1345476"/>
            <a:ext cx="3893820" cy="261610"/>
          </a:xfrm>
          <a:prstGeom prst="rect">
            <a:avLst/>
          </a:prstGeom>
        </p:spPr>
        <p:txBody>
          <a:bodyPr wrap="square">
            <a:spAutoFit/>
          </a:bodyPr>
          <a:lstStyle/>
          <a:p>
            <a:r>
              <a:rPr lang="ja-JP" altLang="en-US" sz="1100" dirty="0"/>
              <a:t>コメドの段階で治療するのがおすすめです。</a:t>
            </a:r>
          </a:p>
        </p:txBody>
      </p:sp>
      <p:sp>
        <p:nvSpPr>
          <p:cNvPr id="4" name="正方形/長方形 3"/>
          <p:cNvSpPr/>
          <p:nvPr/>
        </p:nvSpPr>
        <p:spPr>
          <a:xfrm>
            <a:off x="7103401" y="5414256"/>
            <a:ext cx="2682004" cy="400110"/>
          </a:xfrm>
          <a:prstGeom prst="rect">
            <a:avLst/>
          </a:prstGeom>
        </p:spPr>
        <p:txBody>
          <a:bodyPr wrap="square">
            <a:spAutoFit/>
          </a:bodyPr>
          <a:lstStyle/>
          <a:p>
            <a:r>
              <a:rPr kumimoji="1" lang="en-US" altLang="ja-JP" sz="1000" dirty="0"/>
              <a:t>※</a:t>
            </a:r>
            <a:r>
              <a:rPr kumimoji="1" lang="ja-JP" altLang="en-US" sz="1000" dirty="0"/>
              <a:t>説明文とイラストを合わせて</a:t>
            </a:r>
            <a:endParaRPr kumimoji="1" lang="en-US" altLang="ja-JP" sz="1000" dirty="0"/>
          </a:p>
          <a:p>
            <a:r>
              <a:rPr kumimoji="1" lang="ja-JP" altLang="en-US" sz="1000" dirty="0"/>
              <a:t>　使用することがおすすめです。</a:t>
            </a:r>
            <a:endParaRPr lang="ja-JP" altLang="en-US" sz="1000" dirty="0"/>
          </a:p>
        </p:txBody>
      </p:sp>
      <p:pic>
        <p:nvPicPr>
          <p:cNvPr id="26" name="図 25" descr="nikibi_grph_01.png"/>
          <p:cNvPicPr>
            <a:picLocks noChangeAspect="1"/>
          </p:cNvPicPr>
          <p:nvPr/>
        </p:nvPicPr>
        <p:blipFill rotWithShape="1">
          <a:blip r:embed="rId2">
            <a:extLst>
              <a:ext uri="{28A0092B-C50C-407E-A947-70E740481C1C}">
                <a14:useLocalDpi xmlns:a14="http://schemas.microsoft.com/office/drawing/2010/main" val="0"/>
              </a:ext>
            </a:extLst>
          </a:blip>
          <a:srcRect l="-491" t="15378" r="491" b="29752"/>
          <a:stretch/>
        </p:blipFill>
        <p:spPr>
          <a:xfrm>
            <a:off x="810258" y="2478637"/>
            <a:ext cx="2006600" cy="1721234"/>
          </a:xfrm>
          <a:prstGeom prst="rect">
            <a:avLst/>
          </a:prstGeom>
        </p:spPr>
      </p:pic>
      <p:pic>
        <p:nvPicPr>
          <p:cNvPr id="27" name="図 26" descr="nikibi_grph_02.png"/>
          <p:cNvPicPr>
            <a:picLocks noChangeAspect="1"/>
          </p:cNvPicPr>
          <p:nvPr/>
        </p:nvPicPr>
        <p:blipFill rotWithShape="1">
          <a:blip r:embed="rId3">
            <a:extLst>
              <a:ext uri="{28A0092B-C50C-407E-A947-70E740481C1C}">
                <a14:useLocalDpi xmlns:a14="http://schemas.microsoft.com/office/drawing/2010/main" val="0"/>
              </a:ext>
            </a:extLst>
          </a:blip>
          <a:srcRect l="494" t="17574" r="-494" b="29752"/>
          <a:stretch/>
        </p:blipFill>
        <p:spPr>
          <a:xfrm>
            <a:off x="2925884" y="2527859"/>
            <a:ext cx="1993900" cy="1652323"/>
          </a:xfrm>
          <a:prstGeom prst="rect">
            <a:avLst/>
          </a:prstGeom>
        </p:spPr>
      </p:pic>
      <p:pic>
        <p:nvPicPr>
          <p:cNvPr id="28" name="図 27" descr="nikibi_grph_03.png"/>
          <p:cNvPicPr>
            <a:picLocks noChangeAspect="1"/>
          </p:cNvPicPr>
          <p:nvPr/>
        </p:nvPicPr>
        <p:blipFill rotWithShape="1">
          <a:blip r:embed="rId4">
            <a:extLst>
              <a:ext uri="{28A0092B-C50C-407E-A947-70E740481C1C}">
                <a14:useLocalDpi xmlns:a14="http://schemas.microsoft.com/office/drawing/2010/main" val="0"/>
              </a:ext>
            </a:extLst>
          </a:blip>
          <a:srcRect l="2453" t="16004" r="-2453" b="28811"/>
          <a:stretch/>
        </p:blipFill>
        <p:spPr>
          <a:xfrm>
            <a:off x="4985504" y="2527860"/>
            <a:ext cx="2006600" cy="1731080"/>
          </a:xfrm>
          <a:prstGeom prst="rect">
            <a:avLst/>
          </a:prstGeom>
        </p:spPr>
      </p:pic>
      <p:pic>
        <p:nvPicPr>
          <p:cNvPr id="29" name="図 28" descr="nikibi_grph_04.png"/>
          <p:cNvPicPr>
            <a:picLocks noChangeAspect="1"/>
          </p:cNvPicPr>
          <p:nvPr/>
        </p:nvPicPr>
        <p:blipFill rotWithShape="1">
          <a:blip r:embed="rId5">
            <a:extLst>
              <a:ext uri="{28A0092B-C50C-407E-A947-70E740481C1C}">
                <a14:useLocalDpi xmlns:a14="http://schemas.microsoft.com/office/drawing/2010/main" val="0"/>
              </a:ext>
            </a:extLst>
          </a:blip>
          <a:srcRect l="1481" t="16003" r="-1481" b="29439"/>
          <a:stretch/>
        </p:blipFill>
        <p:spPr>
          <a:xfrm>
            <a:off x="7053085" y="2488482"/>
            <a:ext cx="1993900" cy="1711389"/>
          </a:xfrm>
          <a:prstGeom prst="rect">
            <a:avLst/>
          </a:prstGeom>
        </p:spPr>
      </p:pic>
      <p:pic>
        <p:nvPicPr>
          <p:cNvPr id="23" name="図 22" descr="nikibi_dtl_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733" y="4288502"/>
            <a:ext cx="1905000" cy="889000"/>
          </a:xfrm>
          <a:prstGeom prst="rect">
            <a:avLst/>
          </a:prstGeom>
        </p:spPr>
      </p:pic>
      <p:pic>
        <p:nvPicPr>
          <p:cNvPr id="24" name="図 23" descr="nikibi_dtl_0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4788" y="4288502"/>
            <a:ext cx="1905000" cy="889000"/>
          </a:xfrm>
          <a:prstGeom prst="rect">
            <a:avLst/>
          </a:prstGeom>
        </p:spPr>
      </p:pic>
      <p:pic>
        <p:nvPicPr>
          <p:cNvPr id="35" name="図 34" descr="nikibi_dtl_0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5409" y="4288502"/>
            <a:ext cx="1905000" cy="889000"/>
          </a:xfrm>
          <a:prstGeom prst="rect">
            <a:avLst/>
          </a:prstGeom>
        </p:spPr>
      </p:pic>
      <p:pic>
        <p:nvPicPr>
          <p:cNvPr id="36" name="図 35" descr="nikibi_dtl_0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6203" y="4288502"/>
            <a:ext cx="1905000" cy="889000"/>
          </a:xfrm>
          <a:prstGeom prst="rect">
            <a:avLst/>
          </a:prstGeom>
        </p:spPr>
      </p:pic>
      <p:pic>
        <p:nvPicPr>
          <p:cNvPr id="37" name="図 36" descr="nikibi_t_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8733" y="1955010"/>
            <a:ext cx="1905000" cy="584200"/>
          </a:xfrm>
          <a:prstGeom prst="rect">
            <a:avLst/>
          </a:prstGeom>
        </p:spPr>
      </p:pic>
      <p:pic>
        <p:nvPicPr>
          <p:cNvPr id="38" name="図 37" descr="nikibi_t_0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14788" y="1955010"/>
            <a:ext cx="1905000" cy="584200"/>
          </a:xfrm>
          <a:prstGeom prst="rect">
            <a:avLst/>
          </a:prstGeom>
        </p:spPr>
      </p:pic>
      <p:pic>
        <p:nvPicPr>
          <p:cNvPr id="39" name="図 38" descr="nikibi_t_0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55409" y="1955010"/>
            <a:ext cx="1905000" cy="584200"/>
          </a:xfrm>
          <a:prstGeom prst="rect">
            <a:avLst/>
          </a:prstGeom>
        </p:spPr>
      </p:pic>
      <p:pic>
        <p:nvPicPr>
          <p:cNvPr id="40" name="図 39" descr="nikibi_t_04.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06203" y="1955010"/>
            <a:ext cx="1905000" cy="584200"/>
          </a:xfrm>
          <a:prstGeom prst="rect">
            <a:avLst/>
          </a:prstGeom>
        </p:spPr>
      </p:pic>
    </p:spTree>
    <p:extLst>
      <p:ext uri="{BB962C8B-B14F-4D97-AF65-F5344CB8AC3E}">
        <p14:creationId xmlns:p14="http://schemas.microsoft.com/office/powerpoint/2010/main" val="3728898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 xmlns:a16="http://schemas.microsoft.com/office/drawing/2014/main" id="{2C334A74-08D5-49FC-8AE9-22620A9C2FE8}"/>
              </a:ext>
            </a:extLst>
          </p:cNvPr>
          <p:cNvSpPr txBox="1"/>
          <p:nvPr/>
        </p:nvSpPr>
        <p:spPr>
          <a:xfrm>
            <a:off x="4562292" y="335280"/>
            <a:ext cx="3332028" cy="311053"/>
          </a:xfrm>
          <a:prstGeom prst="rect">
            <a:avLst/>
          </a:prstGeom>
          <a:noFill/>
        </p:spPr>
        <p:txBody>
          <a:bodyPr wrap="square" rtlCol="0">
            <a:spAutoFit/>
          </a:bodyPr>
          <a:lstStyle/>
          <a:p>
            <a:pPr algn="r"/>
            <a:r>
              <a:rPr kumimoji="1" lang="ja-JP" altLang="en-US" sz="1400" b="1" dirty="0">
                <a:solidFill>
                  <a:schemeClr val="bg1"/>
                </a:solidFill>
              </a:rPr>
              <a:t>ニキビの知識</a:t>
            </a:r>
          </a:p>
        </p:txBody>
      </p:sp>
      <p:sp>
        <p:nvSpPr>
          <p:cNvPr id="16" name="テキスト ボックス 15">
            <a:extLst>
              <a:ext uri="{FF2B5EF4-FFF2-40B4-BE49-F238E27FC236}">
                <a16:creationId xmlns="" xmlns:a16="http://schemas.microsoft.com/office/drawing/2014/main" id="{2C334A74-08D5-49FC-8AE9-22620A9C2FE8}"/>
              </a:ext>
            </a:extLst>
          </p:cNvPr>
          <p:cNvSpPr txBox="1"/>
          <p:nvPr/>
        </p:nvSpPr>
        <p:spPr>
          <a:xfrm>
            <a:off x="8036560" y="287756"/>
            <a:ext cx="1198880" cy="456535"/>
          </a:xfrm>
          <a:prstGeom prst="rect">
            <a:avLst/>
          </a:prstGeom>
          <a:noFill/>
          <a:ln>
            <a:solidFill>
              <a:schemeClr val="bg1"/>
            </a:solidFill>
          </a:ln>
        </p:spPr>
        <p:txBody>
          <a:bodyPr wrap="square" rtlCol="0">
            <a:spAutoFit/>
          </a:bodyPr>
          <a:lstStyle/>
          <a:p>
            <a:pPr algn="ctr">
              <a:lnSpc>
                <a:spcPct val="120000"/>
              </a:lnSpc>
            </a:pPr>
            <a:r>
              <a:rPr kumimoji="1" lang="ja-JP" altLang="en-US" sz="1000" b="1" dirty="0">
                <a:solidFill>
                  <a:schemeClr val="bg1"/>
                </a:solidFill>
              </a:rPr>
              <a:t>保健だより用</a:t>
            </a:r>
            <a:endParaRPr kumimoji="1" lang="en-US" altLang="ja-JP" sz="1000" b="1" dirty="0">
              <a:solidFill>
                <a:schemeClr val="bg1"/>
              </a:solidFill>
            </a:endParaRPr>
          </a:p>
          <a:p>
            <a:pPr algn="ctr">
              <a:lnSpc>
                <a:spcPct val="120000"/>
              </a:lnSpc>
            </a:pPr>
            <a:r>
              <a:rPr kumimoji="1" lang="ja-JP" altLang="en-US" sz="1000" b="1" dirty="0">
                <a:solidFill>
                  <a:schemeClr val="bg1"/>
                </a:solidFill>
              </a:rPr>
              <a:t>素材集</a:t>
            </a:r>
          </a:p>
        </p:txBody>
      </p:sp>
      <p:pic>
        <p:nvPicPr>
          <p:cNvPr id="12" name="図 11" descr="nikibi_ph_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3" y="2613010"/>
            <a:ext cx="1905000" cy="2286000"/>
          </a:xfrm>
          <a:prstGeom prst="rect">
            <a:avLst/>
          </a:prstGeom>
        </p:spPr>
      </p:pic>
      <p:pic>
        <p:nvPicPr>
          <p:cNvPr id="13" name="図 12" descr="nikibi_ph_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788" y="2613010"/>
            <a:ext cx="1905000" cy="2286000"/>
          </a:xfrm>
          <a:prstGeom prst="rect">
            <a:avLst/>
          </a:prstGeom>
        </p:spPr>
      </p:pic>
      <p:pic>
        <p:nvPicPr>
          <p:cNvPr id="14" name="図 13" descr="nikibi_ph_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5409" y="2613010"/>
            <a:ext cx="1905000" cy="2286000"/>
          </a:xfrm>
          <a:prstGeom prst="rect">
            <a:avLst/>
          </a:prstGeom>
        </p:spPr>
      </p:pic>
      <p:pic>
        <p:nvPicPr>
          <p:cNvPr id="17" name="図 16" descr="nikibi_ph_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6203" y="2613010"/>
            <a:ext cx="1905000" cy="2286000"/>
          </a:xfrm>
          <a:prstGeom prst="rect">
            <a:avLst/>
          </a:prstGeom>
        </p:spPr>
      </p:pic>
      <p:pic>
        <p:nvPicPr>
          <p:cNvPr id="18" name="図 17" descr="nikibi_dtl_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733" y="4994135"/>
            <a:ext cx="1905000" cy="889000"/>
          </a:xfrm>
          <a:prstGeom prst="rect">
            <a:avLst/>
          </a:prstGeom>
        </p:spPr>
      </p:pic>
      <p:pic>
        <p:nvPicPr>
          <p:cNvPr id="19" name="図 18" descr="nikibi_dtl_0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4788" y="4994135"/>
            <a:ext cx="1905000" cy="889000"/>
          </a:xfrm>
          <a:prstGeom prst="rect">
            <a:avLst/>
          </a:prstGeom>
        </p:spPr>
      </p:pic>
      <p:pic>
        <p:nvPicPr>
          <p:cNvPr id="30" name="図 29" descr="nikibi_dtl_0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5409" y="4994135"/>
            <a:ext cx="1905000" cy="889000"/>
          </a:xfrm>
          <a:prstGeom prst="rect">
            <a:avLst/>
          </a:prstGeom>
        </p:spPr>
      </p:pic>
      <p:pic>
        <p:nvPicPr>
          <p:cNvPr id="31" name="図 30" descr="nikibi_dtl_0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6203" y="4994135"/>
            <a:ext cx="1905000" cy="889000"/>
          </a:xfrm>
          <a:prstGeom prst="rect">
            <a:avLst/>
          </a:prstGeom>
        </p:spPr>
      </p:pic>
      <p:pic>
        <p:nvPicPr>
          <p:cNvPr id="32" name="図 31" descr="nikibi_t_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8733" y="1987571"/>
            <a:ext cx="1905000" cy="584200"/>
          </a:xfrm>
          <a:prstGeom prst="rect">
            <a:avLst/>
          </a:prstGeom>
        </p:spPr>
      </p:pic>
      <p:pic>
        <p:nvPicPr>
          <p:cNvPr id="33" name="図 32" descr="nikibi_t_0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14788" y="1987571"/>
            <a:ext cx="1905000" cy="584200"/>
          </a:xfrm>
          <a:prstGeom prst="rect">
            <a:avLst/>
          </a:prstGeom>
        </p:spPr>
      </p:pic>
      <p:pic>
        <p:nvPicPr>
          <p:cNvPr id="34" name="図 33" descr="nikibi_t_0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55409" y="1987571"/>
            <a:ext cx="1905000" cy="584200"/>
          </a:xfrm>
          <a:prstGeom prst="rect">
            <a:avLst/>
          </a:prstGeom>
        </p:spPr>
      </p:pic>
      <p:pic>
        <p:nvPicPr>
          <p:cNvPr id="35" name="図 34" descr="nikibi_t_04.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06203" y="1987571"/>
            <a:ext cx="1905000" cy="584200"/>
          </a:xfrm>
          <a:prstGeom prst="rect">
            <a:avLst/>
          </a:prstGeom>
        </p:spPr>
      </p:pic>
      <p:sp>
        <p:nvSpPr>
          <p:cNvPr id="36" name="正方形/長方形 35"/>
          <p:cNvSpPr/>
          <p:nvPr/>
        </p:nvSpPr>
        <p:spPr>
          <a:xfrm>
            <a:off x="880224" y="1222857"/>
            <a:ext cx="4655522" cy="477054"/>
          </a:xfrm>
          <a:prstGeom prst="rect">
            <a:avLst/>
          </a:prstGeom>
        </p:spPr>
        <p:txBody>
          <a:bodyPr wrap="square">
            <a:spAutoFit/>
          </a:bodyPr>
          <a:lstStyle/>
          <a:p>
            <a:pPr>
              <a:lnSpc>
                <a:spcPct val="130000"/>
              </a:lnSpc>
            </a:pPr>
            <a:r>
              <a:rPr kumimoji="1" lang="ja-JP" altLang="en-US" sz="2000" b="1" dirty="0"/>
              <a:t>ニキビの原因と種類を知ろう（写真）</a:t>
            </a:r>
            <a:endParaRPr lang="ja-JP" altLang="en-US" sz="2000" dirty="0"/>
          </a:p>
        </p:txBody>
      </p:sp>
    </p:spTree>
    <p:extLst>
      <p:ext uri="{BB962C8B-B14F-4D97-AF65-F5344CB8AC3E}">
        <p14:creationId xmlns:p14="http://schemas.microsoft.com/office/powerpoint/2010/main" val="1026003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 xmlns:a16="http://schemas.microsoft.com/office/drawing/2014/main" id="{BF85D536-1A76-4E26-A8F9-063FFEB02491}"/>
              </a:ext>
            </a:extLst>
          </p:cNvPr>
          <p:cNvSpPr/>
          <p:nvPr/>
        </p:nvSpPr>
        <p:spPr>
          <a:xfrm>
            <a:off x="723368" y="1617193"/>
            <a:ext cx="8319032" cy="572464"/>
          </a:xfrm>
          <a:prstGeom prst="rect">
            <a:avLst/>
          </a:prstGeom>
        </p:spPr>
        <p:txBody>
          <a:bodyPr wrap="square">
            <a:spAutoFit/>
          </a:bodyPr>
          <a:lstStyle/>
          <a:p>
            <a:pPr>
              <a:lnSpc>
                <a:spcPct val="130000"/>
              </a:lnSpc>
            </a:pPr>
            <a:r>
              <a:rPr lang="en-US" altLang="ja-JP" sz="1200" b="1" dirty="0">
                <a:latin typeface="遊ゴシック"/>
                <a:cs typeface="遊ゴシック"/>
              </a:rPr>
              <a:t>Q</a:t>
            </a:r>
            <a:r>
              <a:rPr lang="ja-JP" altLang="en-US" sz="1200" b="1" dirty="0">
                <a:latin typeface="遊ゴシック"/>
                <a:cs typeface="遊ゴシック"/>
              </a:rPr>
              <a:t>　皮膚科の先生に相談したほうがいいのは、どの種類のニキビ？</a:t>
            </a:r>
            <a:endParaRPr lang="en-US" altLang="ja-JP" sz="1200" b="1" dirty="0">
              <a:latin typeface="遊ゴシック"/>
              <a:cs typeface="遊ゴシック"/>
            </a:endParaRPr>
          </a:p>
          <a:p>
            <a:pPr>
              <a:lnSpc>
                <a:spcPct val="130000"/>
              </a:lnSpc>
            </a:pPr>
            <a:r>
              <a:rPr lang="ja-JP" altLang="en-US" sz="1200" b="1" dirty="0">
                <a:latin typeface="遊ゴシック"/>
                <a:cs typeface="遊ゴシック"/>
              </a:rPr>
              <a:t>　</a:t>
            </a:r>
            <a:r>
              <a:rPr lang="en-US" altLang="ja-JP" sz="1200" b="1" dirty="0">
                <a:latin typeface="遊ゴシック"/>
                <a:cs typeface="遊ゴシック"/>
              </a:rPr>
              <a:t>1</a:t>
            </a:r>
            <a:r>
              <a:rPr lang="ja-JP" altLang="en-US" sz="1200" b="1" dirty="0" err="1">
                <a:latin typeface="遊ゴシック"/>
                <a:cs typeface="遊ゴシック"/>
              </a:rPr>
              <a:t>．</a:t>
            </a:r>
            <a:r>
              <a:rPr lang="ja-JP" altLang="en-US" sz="1200" b="1" dirty="0" smtClean="0">
                <a:latin typeface="遊ゴシック"/>
                <a:cs typeface="遊ゴシック"/>
              </a:rPr>
              <a:t>コメド（面</a:t>
            </a:r>
            <a:r>
              <a:rPr lang="ja-JP" altLang="en-US" sz="1200" b="1" dirty="0" err="1" smtClean="0">
                <a:latin typeface="遊ゴシック"/>
                <a:cs typeface="遊ゴシック"/>
              </a:rPr>
              <a:t>ぽう</a:t>
            </a:r>
            <a:r>
              <a:rPr lang="ja-JP" altLang="en-US" sz="1200" b="1" dirty="0">
                <a:latin typeface="遊ゴシック"/>
                <a:cs typeface="遊ゴシック"/>
              </a:rPr>
              <a:t>）　</a:t>
            </a:r>
            <a:r>
              <a:rPr lang="en-US" altLang="ja-JP" sz="1200" b="1" dirty="0">
                <a:latin typeface="遊ゴシック"/>
                <a:cs typeface="遊ゴシック"/>
              </a:rPr>
              <a:t>2</a:t>
            </a:r>
            <a:r>
              <a:rPr lang="ja-JP" altLang="en-US" sz="1200" b="1" dirty="0">
                <a:latin typeface="遊ゴシック"/>
                <a:cs typeface="遊ゴシック"/>
              </a:rPr>
              <a:t>．赤ニキビ　</a:t>
            </a:r>
            <a:r>
              <a:rPr lang="en-US" altLang="ja-JP" sz="1200" b="1" dirty="0">
                <a:latin typeface="遊ゴシック"/>
                <a:cs typeface="遊ゴシック"/>
              </a:rPr>
              <a:t>3</a:t>
            </a:r>
            <a:r>
              <a:rPr lang="ja-JP" altLang="en-US" sz="1200" b="1" dirty="0">
                <a:latin typeface="遊ゴシック"/>
                <a:cs typeface="遊ゴシック"/>
              </a:rPr>
              <a:t>．化膿したニキビ</a:t>
            </a:r>
            <a:endParaRPr lang="en-US" altLang="ja-JP" sz="1200" b="1" dirty="0">
              <a:latin typeface="遊ゴシック"/>
              <a:cs typeface="遊ゴシック"/>
            </a:endParaRPr>
          </a:p>
        </p:txBody>
      </p:sp>
      <p:sp>
        <p:nvSpPr>
          <p:cNvPr id="8" name="テキスト ボックス 7">
            <a:extLst>
              <a:ext uri="{FF2B5EF4-FFF2-40B4-BE49-F238E27FC236}">
                <a16:creationId xmlns="" xmlns:a16="http://schemas.microsoft.com/office/drawing/2014/main" id="{2C334A74-08D5-49FC-8AE9-22620A9C2FE8}"/>
              </a:ext>
            </a:extLst>
          </p:cNvPr>
          <p:cNvSpPr txBox="1"/>
          <p:nvPr/>
        </p:nvSpPr>
        <p:spPr>
          <a:xfrm>
            <a:off x="4562292" y="335280"/>
            <a:ext cx="3332028" cy="311053"/>
          </a:xfrm>
          <a:prstGeom prst="rect">
            <a:avLst/>
          </a:prstGeom>
          <a:noFill/>
        </p:spPr>
        <p:txBody>
          <a:bodyPr wrap="square" rtlCol="0">
            <a:spAutoFit/>
          </a:bodyPr>
          <a:lstStyle/>
          <a:p>
            <a:pPr algn="r"/>
            <a:r>
              <a:rPr kumimoji="1" lang="ja-JP" altLang="en-US" sz="1400" b="1" dirty="0">
                <a:solidFill>
                  <a:schemeClr val="bg1"/>
                </a:solidFill>
              </a:rPr>
              <a:t>クイズでまなぶ</a:t>
            </a:r>
          </a:p>
        </p:txBody>
      </p:sp>
      <p:sp>
        <p:nvSpPr>
          <p:cNvPr id="16" name="テキスト ボックス 15">
            <a:extLst>
              <a:ext uri="{FF2B5EF4-FFF2-40B4-BE49-F238E27FC236}">
                <a16:creationId xmlns="" xmlns:a16="http://schemas.microsoft.com/office/drawing/2014/main" id="{2C334A74-08D5-49FC-8AE9-22620A9C2FE8}"/>
              </a:ext>
            </a:extLst>
          </p:cNvPr>
          <p:cNvSpPr txBox="1"/>
          <p:nvPr/>
        </p:nvSpPr>
        <p:spPr>
          <a:xfrm>
            <a:off x="8036560" y="287756"/>
            <a:ext cx="1198880" cy="456535"/>
          </a:xfrm>
          <a:prstGeom prst="rect">
            <a:avLst/>
          </a:prstGeom>
          <a:noFill/>
          <a:ln>
            <a:solidFill>
              <a:schemeClr val="bg1"/>
            </a:solidFill>
          </a:ln>
        </p:spPr>
        <p:txBody>
          <a:bodyPr wrap="square" rtlCol="0">
            <a:spAutoFit/>
          </a:bodyPr>
          <a:lstStyle/>
          <a:p>
            <a:pPr algn="ctr">
              <a:lnSpc>
                <a:spcPct val="120000"/>
              </a:lnSpc>
            </a:pPr>
            <a:r>
              <a:rPr kumimoji="1" lang="ja-JP" altLang="en-US" sz="1000" b="1" dirty="0">
                <a:solidFill>
                  <a:schemeClr val="bg1"/>
                </a:solidFill>
              </a:rPr>
              <a:t>保健だより用</a:t>
            </a:r>
            <a:endParaRPr kumimoji="1" lang="en-US" altLang="ja-JP" sz="1000" b="1" dirty="0">
              <a:solidFill>
                <a:schemeClr val="bg1"/>
              </a:solidFill>
            </a:endParaRPr>
          </a:p>
          <a:p>
            <a:pPr algn="ctr">
              <a:lnSpc>
                <a:spcPct val="120000"/>
              </a:lnSpc>
            </a:pPr>
            <a:r>
              <a:rPr kumimoji="1" lang="ja-JP" altLang="en-US" sz="1000" b="1" dirty="0">
                <a:solidFill>
                  <a:schemeClr val="bg1"/>
                </a:solidFill>
              </a:rPr>
              <a:t>素材集</a:t>
            </a:r>
          </a:p>
        </p:txBody>
      </p:sp>
      <p:sp>
        <p:nvSpPr>
          <p:cNvPr id="15" name="タイトル 4">
            <a:extLst>
              <a:ext uri="{FF2B5EF4-FFF2-40B4-BE49-F238E27FC236}">
                <a16:creationId xmlns="" xmlns:a16="http://schemas.microsoft.com/office/drawing/2014/main" id="{63F0878C-4171-47B4-ABC3-FA3FA75480DD}"/>
              </a:ext>
            </a:extLst>
          </p:cNvPr>
          <p:cNvSpPr txBox="1">
            <a:spLocks noGrp="1"/>
          </p:cNvSpPr>
          <p:nvPr>
            <p:ph type="title"/>
          </p:nvPr>
        </p:nvSpPr>
        <p:spPr>
          <a:xfrm>
            <a:off x="863579" y="2194366"/>
            <a:ext cx="8307550" cy="433067"/>
          </a:xfrm>
          <a:prstGeom prst="rect">
            <a:avLst/>
          </a:prstGeom>
          <a:noFill/>
        </p:spPr>
        <p:txBody>
          <a:bodyPr wrap="square" rtlCol="0">
            <a:spAutoFit/>
          </a:bodyPr>
          <a:lstStyle/>
          <a:p>
            <a:pPr>
              <a:lnSpc>
                <a:spcPct val="123000"/>
              </a:lnSpc>
            </a:pPr>
            <a:r>
              <a:rPr lang="ja-JP" altLang="en-US" sz="900" dirty="0">
                <a:solidFill>
                  <a:srgbClr val="FF0000"/>
                </a:solidFill>
              </a:rPr>
              <a:t>答え</a:t>
            </a:r>
            <a:r>
              <a:rPr lang="en-US" altLang="ja-JP" sz="900" dirty="0">
                <a:solidFill>
                  <a:srgbClr val="FF0000"/>
                </a:solidFill>
              </a:rPr>
              <a:t>【</a:t>
            </a:r>
            <a:r>
              <a:rPr lang="ja-JP" altLang="en-US" sz="900" dirty="0">
                <a:solidFill>
                  <a:srgbClr val="FF0000"/>
                </a:solidFill>
              </a:rPr>
              <a:t>全て</a:t>
            </a:r>
            <a:r>
              <a:rPr lang="en-US" altLang="ja-JP" sz="900" dirty="0">
                <a:solidFill>
                  <a:srgbClr val="FF0000"/>
                </a:solidFill>
              </a:rPr>
              <a:t>(1.2.3)】</a:t>
            </a:r>
            <a:r>
              <a:rPr lang="ja-JP" altLang="en-US" sz="900" dirty="0"/>
              <a:t>「</a:t>
            </a:r>
            <a:r>
              <a:rPr lang="en-US" altLang="ja-JP" sz="900" dirty="0"/>
              <a:t>1.</a:t>
            </a:r>
            <a:r>
              <a:rPr lang="ja-JP" altLang="en-US" sz="900" dirty="0" smtClean="0"/>
              <a:t>コメド（面</a:t>
            </a:r>
            <a:r>
              <a:rPr lang="ja-JP" altLang="en-US" sz="900" dirty="0" err="1" smtClean="0"/>
              <a:t>ぽう</a:t>
            </a:r>
            <a:r>
              <a:rPr lang="ja-JP" altLang="en-US" sz="900" dirty="0"/>
              <a:t>）</a:t>
            </a:r>
            <a:r>
              <a:rPr lang="ja-JP" altLang="en-US" sz="900" dirty="0" smtClean="0"/>
              <a:t>」</a:t>
            </a:r>
            <a:r>
              <a:rPr lang="ja-JP" altLang="en-US" sz="900" dirty="0"/>
              <a:t>の段階で治療を始めると、目立つ赤いニキビができにくくなり、ニキビ</a:t>
            </a:r>
            <a:r>
              <a:rPr lang="ja-JP" altLang="en-US" sz="900" dirty="0" smtClean="0"/>
              <a:t>痕</a:t>
            </a:r>
            <a:r>
              <a:rPr lang="ja-JP" altLang="en-US" sz="900" dirty="0"/>
              <a:t>（</a:t>
            </a:r>
            <a:r>
              <a:rPr lang="ja-JP" altLang="en-US" sz="900" dirty="0" smtClean="0"/>
              <a:t>あと）も</a:t>
            </a:r>
            <a:r>
              <a:rPr lang="ja-JP" altLang="en-US" sz="900" dirty="0"/>
              <a:t>できにくいと言われています</a:t>
            </a:r>
            <a:r>
              <a:rPr lang="ja-JP" altLang="en-US" sz="900" dirty="0" smtClean="0"/>
              <a:t>。</a:t>
            </a:r>
            <a:r>
              <a:rPr lang="en-US" altLang="ja-JP" sz="900" dirty="0" smtClean="0"/>
              <a:t/>
            </a:r>
            <a:br>
              <a:rPr lang="en-US" altLang="ja-JP" sz="900" dirty="0" smtClean="0"/>
            </a:br>
            <a:r>
              <a:rPr lang="ja-JP" altLang="en-US" sz="900" dirty="0" smtClean="0"/>
              <a:t>でも</a:t>
            </a:r>
            <a:r>
              <a:rPr lang="ja-JP" altLang="en-US" sz="900" dirty="0"/>
              <a:t>、赤く化膿していても手遅れではありません。なるべく</a:t>
            </a:r>
            <a:r>
              <a:rPr lang="ja-JP" altLang="en-US" sz="900" dirty="0" smtClean="0"/>
              <a:t>痕</a:t>
            </a:r>
            <a:r>
              <a:rPr lang="ja-JP" altLang="en-US" sz="900" dirty="0"/>
              <a:t>（</a:t>
            </a:r>
            <a:r>
              <a:rPr lang="ja-JP" altLang="en-US" sz="900" dirty="0" smtClean="0"/>
              <a:t>あと）を</a:t>
            </a:r>
            <a:r>
              <a:rPr lang="ja-JP" altLang="en-US" sz="900" dirty="0"/>
              <a:t>残さないために、「ニキビかも・・・」と気づいたら、早めに皮膚科で相談を！</a:t>
            </a:r>
          </a:p>
        </p:txBody>
      </p:sp>
      <p:sp>
        <p:nvSpPr>
          <p:cNvPr id="21" name="正方形/長方形 20">
            <a:extLst>
              <a:ext uri="{FF2B5EF4-FFF2-40B4-BE49-F238E27FC236}">
                <a16:creationId xmlns="" xmlns:a16="http://schemas.microsoft.com/office/drawing/2014/main" id="{7FD5CA3C-B045-4A07-B75D-F145F14F8135}"/>
              </a:ext>
            </a:extLst>
          </p:cNvPr>
          <p:cNvSpPr/>
          <p:nvPr/>
        </p:nvSpPr>
        <p:spPr>
          <a:xfrm>
            <a:off x="874910" y="1094910"/>
            <a:ext cx="1723549" cy="400110"/>
          </a:xfrm>
          <a:prstGeom prst="rect">
            <a:avLst/>
          </a:prstGeom>
        </p:spPr>
        <p:txBody>
          <a:bodyPr wrap="none">
            <a:spAutoFit/>
          </a:bodyPr>
          <a:lstStyle/>
          <a:p>
            <a:r>
              <a:rPr lang="ja-JP" altLang="en-US" sz="2000" b="1" dirty="0"/>
              <a:t>ニキビクイズ</a:t>
            </a:r>
          </a:p>
        </p:txBody>
      </p:sp>
      <p:sp>
        <p:nvSpPr>
          <p:cNvPr id="22" name="正方形/長方形 21">
            <a:extLst>
              <a:ext uri="{FF2B5EF4-FFF2-40B4-BE49-F238E27FC236}">
                <a16:creationId xmlns="" xmlns:a16="http://schemas.microsoft.com/office/drawing/2014/main" id="{2EB07EFA-140C-44AB-B37D-5D92589361CF}"/>
              </a:ext>
            </a:extLst>
          </p:cNvPr>
          <p:cNvSpPr/>
          <p:nvPr/>
        </p:nvSpPr>
        <p:spPr>
          <a:xfrm>
            <a:off x="702190" y="2699402"/>
            <a:ext cx="8354724" cy="563231"/>
          </a:xfrm>
          <a:prstGeom prst="rect">
            <a:avLst/>
          </a:prstGeom>
        </p:spPr>
        <p:txBody>
          <a:bodyPr wrap="square">
            <a:spAutoFit/>
          </a:bodyPr>
          <a:lstStyle/>
          <a:p>
            <a:pPr>
              <a:lnSpc>
                <a:spcPct val="130000"/>
              </a:lnSpc>
            </a:pPr>
            <a:r>
              <a:rPr lang="en-US" altLang="ja-JP" sz="1200" b="1" dirty="0"/>
              <a:t>Q</a:t>
            </a:r>
            <a:r>
              <a:rPr lang="ja-JP" altLang="en-US" sz="1200" b="1" dirty="0"/>
              <a:t>　ニキビがあるとき、洗顔回数は多いほどいい？</a:t>
            </a:r>
            <a:endParaRPr lang="en-US" altLang="ja-JP" sz="1200" b="1" dirty="0"/>
          </a:p>
          <a:p>
            <a:pPr>
              <a:lnSpc>
                <a:spcPct val="130000"/>
              </a:lnSpc>
            </a:pPr>
            <a:r>
              <a:rPr lang="ja-JP" altLang="en-US" sz="1200" b="1" dirty="0"/>
              <a:t>　　</a:t>
            </a:r>
            <a:r>
              <a:rPr lang="en-US" altLang="ja-JP" sz="1200" b="1" dirty="0"/>
              <a:t>Yes</a:t>
            </a:r>
            <a:r>
              <a:rPr lang="ja-JP" altLang="en-US" sz="1200" b="1" dirty="0"/>
              <a:t>　／　</a:t>
            </a:r>
            <a:r>
              <a:rPr lang="en-US" altLang="ja-JP" sz="1200" b="1" dirty="0"/>
              <a:t>No</a:t>
            </a:r>
          </a:p>
        </p:txBody>
      </p:sp>
      <p:sp>
        <p:nvSpPr>
          <p:cNvPr id="23" name="タイトル 4">
            <a:extLst>
              <a:ext uri="{FF2B5EF4-FFF2-40B4-BE49-F238E27FC236}">
                <a16:creationId xmlns="" xmlns:a16="http://schemas.microsoft.com/office/drawing/2014/main" id="{102A7F78-8A27-4BA5-8B36-39754682D6D1}"/>
              </a:ext>
            </a:extLst>
          </p:cNvPr>
          <p:cNvSpPr txBox="1">
            <a:spLocks/>
          </p:cNvSpPr>
          <p:nvPr/>
        </p:nvSpPr>
        <p:spPr>
          <a:xfrm>
            <a:off x="863579" y="3298109"/>
            <a:ext cx="8379944" cy="598087"/>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3000"/>
              </a:lnSpc>
            </a:pPr>
            <a:r>
              <a:rPr lang="ja-JP" altLang="en-US" sz="900" dirty="0">
                <a:solidFill>
                  <a:srgbClr val="FF0000"/>
                </a:solidFill>
              </a:rPr>
              <a:t>答え</a:t>
            </a:r>
            <a:r>
              <a:rPr lang="en-US" altLang="ja-JP" sz="900" dirty="0">
                <a:solidFill>
                  <a:srgbClr val="FF0000"/>
                </a:solidFill>
              </a:rPr>
              <a:t>【No】</a:t>
            </a:r>
            <a:r>
              <a:rPr lang="ja-JP" altLang="en-US" sz="900" dirty="0"/>
              <a:t>洗顔は余分な皮脂や汚れを落とすために必要ですが、回数を増やしても、ニキビが治るというわけではありません。洗顔料を使った洗顔は、朝晩の</a:t>
            </a:r>
            <a:r>
              <a:rPr lang="en-US" altLang="ja-JP" sz="900" dirty="0"/>
              <a:t>1</a:t>
            </a:r>
            <a:r>
              <a:rPr lang="ja-JP" altLang="en-US" sz="900" dirty="0"/>
              <a:t>日</a:t>
            </a:r>
            <a:r>
              <a:rPr lang="en-US" altLang="ja-JP" sz="900" dirty="0"/>
              <a:t>2</a:t>
            </a:r>
            <a:r>
              <a:rPr lang="ja-JP" altLang="en-US" sz="900" dirty="0"/>
              <a:t>回が基本です。朝は起床後に、夜は帰宅後に、ニキビをつぶさないように注意して、たっぷりの泡でこすらずやさしく洗いましょう。強くこすってもニキビはなくならず、かえって炎症を起こし悪化させる場合があるので、気をつけましょう。</a:t>
            </a:r>
            <a:endParaRPr lang="en-US" altLang="ja-JP" sz="900" dirty="0"/>
          </a:p>
        </p:txBody>
      </p:sp>
      <p:sp>
        <p:nvSpPr>
          <p:cNvPr id="24" name="正方形/長方形 23">
            <a:extLst>
              <a:ext uri="{FF2B5EF4-FFF2-40B4-BE49-F238E27FC236}">
                <a16:creationId xmlns="" xmlns:a16="http://schemas.microsoft.com/office/drawing/2014/main" id="{4B233A9E-C55D-4EB2-A8D1-61785BFC9F04}"/>
              </a:ext>
            </a:extLst>
          </p:cNvPr>
          <p:cNvSpPr/>
          <p:nvPr/>
        </p:nvSpPr>
        <p:spPr>
          <a:xfrm>
            <a:off x="713209" y="4045770"/>
            <a:ext cx="8145228" cy="563231"/>
          </a:xfrm>
          <a:prstGeom prst="rect">
            <a:avLst/>
          </a:prstGeom>
        </p:spPr>
        <p:txBody>
          <a:bodyPr wrap="square">
            <a:spAutoFit/>
          </a:bodyPr>
          <a:lstStyle/>
          <a:p>
            <a:pPr>
              <a:lnSpc>
                <a:spcPct val="130000"/>
              </a:lnSpc>
            </a:pPr>
            <a:r>
              <a:rPr lang="en-US" altLang="ja-JP" sz="1200" b="1" dirty="0"/>
              <a:t>Q</a:t>
            </a:r>
            <a:r>
              <a:rPr lang="ja-JP" altLang="en-US" sz="1200" b="1" dirty="0"/>
              <a:t>　ニキビを早く治したいから、自分でつぶしてもいい？</a:t>
            </a:r>
            <a:endParaRPr lang="en-US" altLang="ja-JP" sz="1200" b="1" dirty="0"/>
          </a:p>
          <a:p>
            <a:pPr>
              <a:lnSpc>
                <a:spcPct val="130000"/>
              </a:lnSpc>
            </a:pPr>
            <a:r>
              <a:rPr lang="ja-JP" altLang="en-US" sz="1200" b="1" dirty="0"/>
              <a:t>　　</a:t>
            </a:r>
            <a:r>
              <a:rPr lang="en-US" altLang="ja-JP" sz="1200" b="1" dirty="0"/>
              <a:t>Yes</a:t>
            </a:r>
            <a:r>
              <a:rPr lang="ja-JP" altLang="en-US" sz="1200" b="1" dirty="0"/>
              <a:t>　／　</a:t>
            </a:r>
            <a:r>
              <a:rPr lang="en-US" altLang="ja-JP" sz="1200" b="1" dirty="0"/>
              <a:t>No</a:t>
            </a:r>
          </a:p>
        </p:txBody>
      </p:sp>
      <p:sp>
        <p:nvSpPr>
          <p:cNvPr id="25" name="タイトル 4">
            <a:extLst>
              <a:ext uri="{FF2B5EF4-FFF2-40B4-BE49-F238E27FC236}">
                <a16:creationId xmlns="" xmlns:a16="http://schemas.microsoft.com/office/drawing/2014/main" id="{91BF2E5D-3D98-4D0E-B0A0-92B211C10BD1}"/>
              </a:ext>
            </a:extLst>
          </p:cNvPr>
          <p:cNvSpPr txBox="1">
            <a:spLocks/>
          </p:cNvSpPr>
          <p:nvPr/>
        </p:nvSpPr>
        <p:spPr>
          <a:xfrm>
            <a:off x="874598" y="4678062"/>
            <a:ext cx="8726602" cy="253916"/>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ja-JP" altLang="en-US" sz="900" dirty="0">
                <a:solidFill>
                  <a:srgbClr val="FF0000"/>
                </a:solidFill>
              </a:rPr>
              <a:t>答え</a:t>
            </a:r>
            <a:r>
              <a:rPr lang="en-US" altLang="ja-JP" sz="900" dirty="0">
                <a:solidFill>
                  <a:srgbClr val="FF0000"/>
                </a:solidFill>
              </a:rPr>
              <a:t>【No】</a:t>
            </a:r>
            <a:r>
              <a:rPr lang="ja-JP" altLang="en-US" sz="900" dirty="0"/>
              <a:t>自分でニキビをつぶしてしまうと、周囲の正常な皮膚まで傷つけてしまい、ニキビが悪化したり痕（あと）が残ってしまう可能性があるため、</a:t>
            </a:r>
            <a:r>
              <a:rPr lang="en-US" altLang="ja-JP" sz="900" dirty="0"/>
              <a:t>NG</a:t>
            </a:r>
            <a:r>
              <a:rPr lang="ja-JP" altLang="en-US" sz="900" dirty="0"/>
              <a:t>！</a:t>
            </a:r>
            <a:endParaRPr lang="en-US" altLang="ja-JP" sz="900" dirty="0"/>
          </a:p>
        </p:txBody>
      </p:sp>
      <p:sp>
        <p:nvSpPr>
          <p:cNvPr id="26" name="正方形/長方形 25">
            <a:extLst>
              <a:ext uri="{FF2B5EF4-FFF2-40B4-BE49-F238E27FC236}">
                <a16:creationId xmlns="" xmlns:a16="http://schemas.microsoft.com/office/drawing/2014/main" id="{E9330FCA-F9C0-46BE-AED9-5606DDB5AA9A}"/>
              </a:ext>
            </a:extLst>
          </p:cNvPr>
          <p:cNvSpPr/>
          <p:nvPr/>
        </p:nvSpPr>
        <p:spPr>
          <a:xfrm>
            <a:off x="702190" y="5091305"/>
            <a:ext cx="8145228" cy="563231"/>
          </a:xfrm>
          <a:prstGeom prst="rect">
            <a:avLst/>
          </a:prstGeom>
        </p:spPr>
        <p:txBody>
          <a:bodyPr wrap="square">
            <a:spAutoFit/>
          </a:bodyPr>
          <a:lstStyle/>
          <a:p>
            <a:pPr>
              <a:lnSpc>
                <a:spcPct val="130000"/>
              </a:lnSpc>
            </a:pPr>
            <a:r>
              <a:rPr lang="en-US" altLang="ja-JP" sz="1200" b="1" dirty="0"/>
              <a:t>Q</a:t>
            </a:r>
            <a:r>
              <a:rPr lang="ja-JP" altLang="en-US" sz="1200" b="1" dirty="0"/>
              <a:t>　ニキビ用の化粧品を使っていれば、ニキビは治る？</a:t>
            </a:r>
            <a:endParaRPr lang="en-US" altLang="ja-JP" sz="1200" b="1" dirty="0"/>
          </a:p>
          <a:p>
            <a:pPr>
              <a:lnSpc>
                <a:spcPct val="130000"/>
              </a:lnSpc>
            </a:pPr>
            <a:r>
              <a:rPr lang="ja-JP" altLang="en-US" sz="1200" b="1" dirty="0"/>
              <a:t>　　</a:t>
            </a:r>
            <a:r>
              <a:rPr lang="en-US" altLang="ja-JP" sz="1200" b="1" dirty="0"/>
              <a:t>Yes</a:t>
            </a:r>
            <a:r>
              <a:rPr lang="ja-JP" altLang="en-US" sz="1200" b="1" dirty="0"/>
              <a:t>　／　</a:t>
            </a:r>
            <a:r>
              <a:rPr lang="en-US" altLang="ja-JP" sz="1200" b="1" dirty="0"/>
              <a:t>No</a:t>
            </a:r>
          </a:p>
        </p:txBody>
      </p:sp>
      <p:sp>
        <p:nvSpPr>
          <p:cNvPr id="27" name="タイトル 4">
            <a:extLst>
              <a:ext uri="{FF2B5EF4-FFF2-40B4-BE49-F238E27FC236}">
                <a16:creationId xmlns="" xmlns:a16="http://schemas.microsoft.com/office/drawing/2014/main" id="{F3511D79-1D15-463E-8138-437087234E6D}"/>
              </a:ext>
            </a:extLst>
          </p:cNvPr>
          <p:cNvSpPr txBox="1">
            <a:spLocks/>
          </p:cNvSpPr>
          <p:nvPr/>
        </p:nvSpPr>
        <p:spPr>
          <a:xfrm>
            <a:off x="905027" y="5615534"/>
            <a:ext cx="8379944" cy="58631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ja-JP" altLang="en-US" sz="900" dirty="0">
                <a:solidFill>
                  <a:srgbClr val="FF0000"/>
                </a:solidFill>
              </a:rPr>
              <a:t>答え</a:t>
            </a:r>
            <a:r>
              <a:rPr lang="en-US" altLang="ja-JP" sz="900" dirty="0">
                <a:solidFill>
                  <a:srgbClr val="FF0000"/>
                </a:solidFill>
              </a:rPr>
              <a:t>【No】</a:t>
            </a:r>
            <a:r>
              <a:rPr lang="ja-JP" altLang="en-US" sz="900" dirty="0"/>
              <a:t>ニキビを悪くさせない成分を含む化粧品もありますが、ニキビが治るというわけではありません。</a:t>
            </a:r>
          </a:p>
          <a:p>
            <a:pPr>
              <a:lnSpc>
                <a:spcPct val="120000"/>
              </a:lnSpc>
            </a:pPr>
            <a:r>
              <a:rPr lang="ja-JP" altLang="en-US" sz="900" dirty="0"/>
              <a:t>ニキビ治療をしているときは、低刺激、ノンコメドジェニックテスト済み、かつ保湿性のあるスキンケア化粧品を使うことで、ニキビ治療薬による皮膚への刺激をやわらげ、効果を高めながら治療を円滑に進めることが期待できるとされています</a:t>
            </a:r>
            <a:endParaRPr lang="en-US" altLang="ja-JP" sz="900" dirty="0"/>
          </a:p>
        </p:txBody>
      </p:sp>
    </p:spTree>
    <p:extLst>
      <p:ext uri="{BB962C8B-B14F-4D97-AF65-F5344CB8AC3E}">
        <p14:creationId xmlns:p14="http://schemas.microsoft.com/office/powerpoint/2010/main" val="354593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 xmlns:a16="http://schemas.microsoft.com/office/drawing/2014/main" id="{2C334A74-08D5-49FC-8AE9-22620A9C2FE8}"/>
              </a:ext>
            </a:extLst>
          </p:cNvPr>
          <p:cNvSpPr txBox="1"/>
          <p:nvPr/>
        </p:nvSpPr>
        <p:spPr>
          <a:xfrm>
            <a:off x="4562292" y="335280"/>
            <a:ext cx="3332028" cy="311053"/>
          </a:xfrm>
          <a:prstGeom prst="rect">
            <a:avLst/>
          </a:prstGeom>
          <a:noFill/>
        </p:spPr>
        <p:txBody>
          <a:bodyPr wrap="square" rtlCol="0">
            <a:spAutoFit/>
          </a:bodyPr>
          <a:lstStyle/>
          <a:p>
            <a:pPr algn="r"/>
            <a:r>
              <a:rPr kumimoji="1" lang="ja-JP" altLang="en-US" sz="1400" b="1" dirty="0">
                <a:solidFill>
                  <a:schemeClr val="bg1"/>
                </a:solidFill>
              </a:rPr>
              <a:t>イラスト素材</a:t>
            </a:r>
          </a:p>
        </p:txBody>
      </p:sp>
      <p:sp>
        <p:nvSpPr>
          <p:cNvPr id="16" name="テキスト ボックス 15">
            <a:extLst>
              <a:ext uri="{FF2B5EF4-FFF2-40B4-BE49-F238E27FC236}">
                <a16:creationId xmlns="" xmlns:a16="http://schemas.microsoft.com/office/drawing/2014/main" id="{2C334A74-08D5-49FC-8AE9-22620A9C2FE8}"/>
              </a:ext>
            </a:extLst>
          </p:cNvPr>
          <p:cNvSpPr txBox="1"/>
          <p:nvPr/>
        </p:nvSpPr>
        <p:spPr>
          <a:xfrm>
            <a:off x="8036560" y="287756"/>
            <a:ext cx="1198880" cy="456535"/>
          </a:xfrm>
          <a:prstGeom prst="rect">
            <a:avLst/>
          </a:prstGeom>
          <a:noFill/>
          <a:ln>
            <a:solidFill>
              <a:schemeClr val="bg1"/>
            </a:solidFill>
          </a:ln>
        </p:spPr>
        <p:txBody>
          <a:bodyPr wrap="square" rtlCol="0">
            <a:spAutoFit/>
          </a:bodyPr>
          <a:lstStyle/>
          <a:p>
            <a:pPr algn="ctr">
              <a:lnSpc>
                <a:spcPct val="120000"/>
              </a:lnSpc>
            </a:pPr>
            <a:r>
              <a:rPr kumimoji="1" lang="ja-JP" altLang="en-US" sz="1000" b="1" dirty="0">
                <a:solidFill>
                  <a:schemeClr val="bg1"/>
                </a:solidFill>
              </a:rPr>
              <a:t>保健だより用</a:t>
            </a:r>
            <a:endParaRPr kumimoji="1" lang="en-US" altLang="ja-JP" sz="1000" b="1" dirty="0">
              <a:solidFill>
                <a:schemeClr val="bg1"/>
              </a:solidFill>
            </a:endParaRPr>
          </a:p>
          <a:p>
            <a:pPr algn="ctr">
              <a:lnSpc>
                <a:spcPct val="120000"/>
              </a:lnSpc>
            </a:pPr>
            <a:r>
              <a:rPr kumimoji="1" lang="ja-JP" altLang="en-US" sz="1000" b="1" dirty="0">
                <a:solidFill>
                  <a:schemeClr val="bg1"/>
                </a:solidFill>
              </a:rPr>
              <a:t>素材集</a:t>
            </a:r>
          </a:p>
        </p:txBody>
      </p:sp>
      <p:sp>
        <p:nvSpPr>
          <p:cNvPr id="14" name="正方形/長方形 13">
            <a:extLst>
              <a:ext uri="{FF2B5EF4-FFF2-40B4-BE49-F238E27FC236}">
                <a16:creationId xmlns="" xmlns:a16="http://schemas.microsoft.com/office/drawing/2014/main" id="{7FD5CA3C-B045-4A07-B75D-F145F14F8135}"/>
              </a:ext>
            </a:extLst>
          </p:cNvPr>
          <p:cNvSpPr/>
          <p:nvPr/>
        </p:nvSpPr>
        <p:spPr>
          <a:xfrm>
            <a:off x="803790" y="1158635"/>
            <a:ext cx="6731330" cy="400110"/>
          </a:xfrm>
          <a:prstGeom prst="rect">
            <a:avLst/>
          </a:prstGeom>
        </p:spPr>
        <p:txBody>
          <a:bodyPr wrap="none">
            <a:spAutoFit/>
          </a:bodyPr>
          <a:lstStyle/>
          <a:p>
            <a:r>
              <a:rPr lang="ja-JP" altLang="en-US" sz="2000" b="1" dirty="0"/>
              <a:t>ハリネズミ イラスト素材　</a:t>
            </a:r>
            <a:r>
              <a:rPr lang="en-US" altLang="ja-JP" sz="1400" b="1" dirty="0"/>
              <a:t>【※</a:t>
            </a:r>
            <a:r>
              <a:rPr lang="ja-JP" altLang="en-US" sz="1400" b="1" dirty="0"/>
              <a:t>それぞれ個別にお使いいただけます</a:t>
            </a:r>
            <a:r>
              <a:rPr lang="en-US" altLang="ja-JP" sz="1400" b="1" dirty="0"/>
              <a:t>】</a:t>
            </a:r>
            <a:endParaRPr lang="ja-JP" altLang="en-US" sz="1400" b="1" dirty="0"/>
          </a:p>
        </p:txBody>
      </p:sp>
      <p:sp>
        <p:nvSpPr>
          <p:cNvPr id="18" name="テキスト ボックス 17">
            <a:extLst>
              <a:ext uri="{FF2B5EF4-FFF2-40B4-BE49-F238E27FC236}">
                <a16:creationId xmlns="" xmlns:a16="http://schemas.microsoft.com/office/drawing/2014/main" id="{4B0E2DD5-AF7F-4DCB-8121-931CAEF6C199}"/>
              </a:ext>
            </a:extLst>
          </p:cNvPr>
          <p:cNvSpPr txBox="1"/>
          <p:nvPr/>
        </p:nvSpPr>
        <p:spPr>
          <a:xfrm>
            <a:off x="924096" y="1590711"/>
            <a:ext cx="5324303" cy="261610"/>
          </a:xfrm>
          <a:prstGeom prst="rect">
            <a:avLst/>
          </a:prstGeom>
          <a:noFill/>
        </p:spPr>
        <p:txBody>
          <a:bodyPr wrap="square" rtlCol="0">
            <a:spAutoFit/>
          </a:bodyPr>
          <a:lstStyle/>
          <a:p>
            <a:r>
              <a:rPr kumimoji="1" lang="ja-JP" altLang="en-US" sz="1100" dirty="0"/>
              <a:t>ハリネズミにも、ニキビのようなおできができるんですよ！</a:t>
            </a:r>
          </a:p>
        </p:txBody>
      </p:sp>
      <p:pic>
        <p:nvPicPr>
          <p:cNvPr id="9" name="図 8" descr="ill_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63" y="1939388"/>
            <a:ext cx="1722782" cy="2018720"/>
          </a:xfrm>
          <a:prstGeom prst="rect">
            <a:avLst/>
          </a:prstGeom>
        </p:spPr>
      </p:pic>
      <p:pic>
        <p:nvPicPr>
          <p:cNvPr id="10" name="図 9" descr="ill_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315" y="1939388"/>
            <a:ext cx="1721515" cy="1993608"/>
          </a:xfrm>
          <a:prstGeom prst="rect">
            <a:avLst/>
          </a:prstGeom>
        </p:spPr>
      </p:pic>
      <p:pic>
        <p:nvPicPr>
          <p:cNvPr id="11" name="図 10" descr="ill_0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640" y="1939388"/>
            <a:ext cx="2266515" cy="2061449"/>
          </a:xfrm>
          <a:prstGeom prst="rect">
            <a:avLst/>
          </a:prstGeom>
        </p:spPr>
      </p:pic>
      <p:pic>
        <p:nvPicPr>
          <p:cNvPr id="12" name="図 11" descr="ill_0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059" y="1939388"/>
            <a:ext cx="1743578" cy="2012226"/>
          </a:xfrm>
          <a:prstGeom prst="rect">
            <a:avLst/>
          </a:prstGeom>
        </p:spPr>
      </p:pic>
      <p:pic>
        <p:nvPicPr>
          <p:cNvPr id="13" name="図 12" descr="ill_0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609" y="4144581"/>
            <a:ext cx="1695291" cy="2004607"/>
          </a:xfrm>
          <a:prstGeom prst="rect">
            <a:avLst/>
          </a:prstGeom>
        </p:spPr>
      </p:pic>
      <p:pic>
        <p:nvPicPr>
          <p:cNvPr id="19" name="図 18" descr="ill_00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658" y="4090855"/>
            <a:ext cx="1786828" cy="2018954"/>
          </a:xfrm>
          <a:prstGeom prst="rect">
            <a:avLst/>
          </a:prstGeom>
        </p:spPr>
      </p:pic>
      <p:pic>
        <p:nvPicPr>
          <p:cNvPr id="21" name="図 20" descr="ill_00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3816" y="3963242"/>
            <a:ext cx="1701043" cy="2264703"/>
          </a:xfrm>
          <a:prstGeom prst="rect">
            <a:avLst/>
          </a:prstGeom>
        </p:spPr>
      </p:pic>
      <p:pic>
        <p:nvPicPr>
          <p:cNvPr id="22" name="図 21" descr="ill_008.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0425" y="3991489"/>
            <a:ext cx="1799755" cy="2157699"/>
          </a:xfrm>
          <a:prstGeom prst="rect">
            <a:avLst/>
          </a:prstGeom>
        </p:spPr>
      </p:pic>
    </p:spTree>
    <p:extLst>
      <p:ext uri="{BB962C8B-B14F-4D97-AF65-F5344CB8AC3E}">
        <p14:creationId xmlns:p14="http://schemas.microsoft.com/office/powerpoint/2010/main" val="1415140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922</TotalTime>
  <Words>659</Words>
  <Application>Microsoft Office PowerPoint</Application>
  <PresentationFormat>A4 210 x 297 mm</PresentationFormat>
  <Paragraphs>51</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6</vt:i4>
      </vt:variant>
    </vt:vector>
  </HeadingPairs>
  <TitlesOfParts>
    <vt:vector size="15" baseType="lpstr">
      <vt:lpstr>ＭＳ Ｐゴシック</vt:lpstr>
      <vt:lpstr>遊ゴシック</vt:lpstr>
      <vt:lpstr>游ゴシック</vt:lpstr>
      <vt:lpstr>游ゴシック Light</vt:lpstr>
      <vt:lpstr>Arial</vt:lpstr>
      <vt:lpstr>Calibri</vt:lpstr>
      <vt:lpstr>Calibri Light</vt:lpstr>
      <vt:lpstr>Office テーマ</vt:lpstr>
      <vt:lpstr>デザインの設定</vt:lpstr>
      <vt:lpstr>ほけんだより用 ミニ素材集</vt:lpstr>
      <vt:lpstr>最近、顔にニキビができやすくなったけど、どうしてだろう・・・と思ったことはありませんか？実は中高生の皆さんの年齢になると、皮膚を保護するあぶら分（皮脂）の分泌が盛んになり、毛穴をつまらせニキビができやすくなります。 そこで、このほけんだよりでは、ニキビについて解説していきます。</vt:lpstr>
      <vt:lpstr>PowerPoint プレゼンテーション</vt:lpstr>
      <vt:lpstr>PowerPoint プレゼンテーション</vt:lpstr>
      <vt:lpstr>答え【全て(1.2.3)】「1.コメド（面ぽう）」の段階で治療を始めると、目立つ赤いニキビができにくくなり、ニキビ痕（あと）もできにくいと言われています。 でも、赤く化膿していても手遅れではありません。なるべく痕（あと）を残さないために、「ニキビかも・・・」と気づいたら、早めに皮膚科で相談を！</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相澤 則子</dc:creator>
  <cp:lastModifiedBy>友清　絵梨香</cp:lastModifiedBy>
  <cp:revision>200</cp:revision>
  <cp:lastPrinted>2019-08-21T10:24:25Z</cp:lastPrinted>
  <dcterms:created xsi:type="dcterms:W3CDTF">2019-07-09T07:49:53Z</dcterms:created>
  <dcterms:modified xsi:type="dcterms:W3CDTF">2019-11-07T01:54:06Z</dcterms:modified>
</cp:coreProperties>
</file>